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5"/>
  </p:notesMasterIdLst>
  <p:sldIdLst>
    <p:sldId id="261" r:id="rId2"/>
    <p:sldId id="258" r:id="rId3"/>
    <p:sldId id="257" r:id="rId4"/>
    <p:sldId id="262" r:id="rId5"/>
    <p:sldId id="263" r:id="rId6"/>
    <p:sldId id="264" r:id="rId7"/>
    <p:sldId id="265" r:id="rId8"/>
    <p:sldId id="266" r:id="rId9"/>
    <p:sldId id="267" r:id="rId10"/>
    <p:sldId id="269" r:id="rId11"/>
    <p:sldId id="268" r:id="rId12"/>
    <p:sldId id="270" r:id="rId13"/>
    <p:sldId id="272" r:id="rId14"/>
    <p:sldId id="273" r:id="rId15"/>
    <p:sldId id="274" r:id="rId16"/>
    <p:sldId id="276" r:id="rId17"/>
    <p:sldId id="275" r:id="rId18"/>
    <p:sldId id="279" r:id="rId19"/>
    <p:sldId id="281" r:id="rId20"/>
    <p:sldId id="280" r:id="rId21"/>
    <p:sldId id="282" r:id="rId22"/>
    <p:sldId id="283" r:id="rId23"/>
    <p:sldId id="284" r:id="rId24"/>
    <p:sldId id="285" r:id="rId25"/>
    <p:sldId id="286" r:id="rId26"/>
    <p:sldId id="288" r:id="rId27"/>
    <p:sldId id="287" r:id="rId28"/>
    <p:sldId id="289" r:id="rId29"/>
    <p:sldId id="299" r:id="rId30"/>
    <p:sldId id="300" r:id="rId31"/>
    <p:sldId id="301" r:id="rId32"/>
    <p:sldId id="302" r:id="rId33"/>
    <p:sldId id="290" r:id="rId34"/>
    <p:sldId id="291" r:id="rId35"/>
    <p:sldId id="292" r:id="rId36"/>
    <p:sldId id="293" r:id="rId37"/>
    <p:sldId id="294" r:id="rId38"/>
    <p:sldId id="295" r:id="rId39"/>
    <p:sldId id="304" r:id="rId40"/>
    <p:sldId id="296" r:id="rId41"/>
    <p:sldId id="297" r:id="rId42"/>
    <p:sldId id="303" r:id="rId43"/>
    <p:sldId id="298" r:id="rId44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CAFC1"/>
    <a:srgbClr val="1888A6"/>
    <a:srgbClr val="00537B"/>
    <a:srgbClr val="FAB721"/>
    <a:srgbClr val="7AB7A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AF606853-7671-496A-8E4F-DF71F8EC918B}" styleName="Style foncé 1 - Accentuation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734" autoAdjust="0"/>
    <p:restoredTop sz="94660"/>
  </p:normalViewPr>
  <p:slideViewPr>
    <p:cSldViewPr snapToGrid="0">
      <p:cViewPr varScale="1">
        <p:scale>
          <a:sx n="88" d="100"/>
          <a:sy n="88" d="100"/>
        </p:scale>
        <p:origin x="509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FC01604-0F64-4C43-ACE4-680EC7DB1AF0}" type="doc">
      <dgm:prSet loTypeId="urn:microsoft.com/office/officeart/2005/8/layout/chevron1" loCatId="process" qsTypeId="urn:microsoft.com/office/officeart/2005/8/quickstyle/simple5" qsCatId="simple" csTypeId="urn:microsoft.com/office/officeart/2005/8/colors/accent1_2" csCatId="accent1" phldr="1"/>
      <dgm:spPr/>
    </dgm:pt>
    <dgm:pt modelId="{EB8ED960-AB07-4132-8A76-EADB06326CB8}">
      <dgm:prSet phldrT="[Texte]"/>
      <dgm:spPr>
        <a:solidFill>
          <a:srgbClr val="4CAFC1"/>
        </a:solidFill>
      </dgm:spPr>
      <dgm:t>
        <a:bodyPr/>
        <a:lstStyle/>
        <a:p>
          <a:r>
            <a:rPr lang="fr-FR" dirty="0" smtClean="0"/>
            <a:t>Validation du CCTP de l’étude inventaire des zones humides </a:t>
          </a:r>
          <a:endParaRPr lang="fr-FR" dirty="0"/>
        </a:p>
      </dgm:t>
    </dgm:pt>
    <dgm:pt modelId="{E6BAD566-E686-4090-927F-7097FB3AC2FE}" type="parTrans" cxnId="{4AB55CA7-98B4-4FC0-928C-42644DE3551C}">
      <dgm:prSet/>
      <dgm:spPr/>
      <dgm:t>
        <a:bodyPr/>
        <a:lstStyle/>
        <a:p>
          <a:endParaRPr lang="fr-FR"/>
        </a:p>
      </dgm:t>
    </dgm:pt>
    <dgm:pt modelId="{379966C6-68B9-4572-B8D5-7B6ADF299A4D}" type="sibTrans" cxnId="{4AB55CA7-98B4-4FC0-928C-42644DE3551C}">
      <dgm:prSet/>
      <dgm:spPr/>
      <dgm:t>
        <a:bodyPr/>
        <a:lstStyle/>
        <a:p>
          <a:endParaRPr lang="fr-FR"/>
        </a:p>
      </dgm:t>
    </dgm:pt>
    <dgm:pt modelId="{D8DEFEBA-761D-423A-86C4-9423C9D3463B}">
      <dgm:prSet phldrT="[Texte]"/>
      <dgm:spPr>
        <a:solidFill>
          <a:srgbClr val="4CAFC1"/>
        </a:solidFill>
      </dgm:spPr>
      <dgm:t>
        <a:bodyPr/>
        <a:lstStyle/>
        <a:p>
          <a:r>
            <a:rPr lang="fr-FR" dirty="0" smtClean="0"/>
            <a:t>Marché public </a:t>
          </a:r>
          <a:endParaRPr lang="fr-FR" dirty="0"/>
        </a:p>
      </dgm:t>
    </dgm:pt>
    <dgm:pt modelId="{1C86E15A-933D-4897-A53A-D03F28386D5B}" type="parTrans" cxnId="{80CFCD21-2B91-415A-AA58-B63CA328CCE4}">
      <dgm:prSet/>
      <dgm:spPr/>
      <dgm:t>
        <a:bodyPr/>
        <a:lstStyle/>
        <a:p>
          <a:endParaRPr lang="fr-FR"/>
        </a:p>
      </dgm:t>
    </dgm:pt>
    <dgm:pt modelId="{DB969068-3FE7-406B-B00E-371799E7E2EE}" type="sibTrans" cxnId="{80CFCD21-2B91-415A-AA58-B63CA328CCE4}">
      <dgm:prSet/>
      <dgm:spPr/>
      <dgm:t>
        <a:bodyPr/>
        <a:lstStyle/>
        <a:p>
          <a:endParaRPr lang="fr-FR"/>
        </a:p>
      </dgm:t>
    </dgm:pt>
    <dgm:pt modelId="{7F8621B1-D2E2-4109-AE29-4D6C1AD8E790}">
      <dgm:prSet phldrT="[Texte]"/>
      <dgm:spPr>
        <a:solidFill>
          <a:srgbClr val="4CAFC1"/>
        </a:solidFill>
      </dgm:spPr>
      <dgm:t>
        <a:bodyPr/>
        <a:lstStyle/>
        <a:p>
          <a:r>
            <a:rPr lang="fr-FR" dirty="0" smtClean="0"/>
            <a:t>Stratégie financière</a:t>
          </a:r>
          <a:endParaRPr lang="fr-FR" dirty="0"/>
        </a:p>
      </dgm:t>
    </dgm:pt>
    <dgm:pt modelId="{028AB2AB-F6D0-4CAC-993C-03CDF9CD04E7}" type="parTrans" cxnId="{BDC080CD-2E05-4D20-BAFD-FD9EBFB70F55}">
      <dgm:prSet/>
      <dgm:spPr/>
      <dgm:t>
        <a:bodyPr/>
        <a:lstStyle/>
        <a:p>
          <a:endParaRPr lang="fr-FR"/>
        </a:p>
      </dgm:t>
    </dgm:pt>
    <dgm:pt modelId="{799986EF-6735-4389-B90E-639D929D54B1}" type="sibTrans" cxnId="{BDC080CD-2E05-4D20-BAFD-FD9EBFB70F55}">
      <dgm:prSet/>
      <dgm:spPr/>
      <dgm:t>
        <a:bodyPr/>
        <a:lstStyle/>
        <a:p>
          <a:endParaRPr lang="fr-FR"/>
        </a:p>
      </dgm:t>
    </dgm:pt>
    <dgm:pt modelId="{EB9966D6-11D1-40A2-8F4C-1740EC766623}">
      <dgm:prSet phldrT="[Texte]"/>
      <dgm:spPr>
        <a:solidFill>
          <a:srgbClr val="4CAFC1"/>
        </a:solidFill>
      </dgm:spPr>
      <dgm:t>
        <a:bodyPr/>
        <a:lstStyle/>
        <a:p>
          <a:r>
            <a:rPr lang="fr-FR" dirty="0" smtClean="0"/>
            <a:t>Réalisation</a:t>
          </a:r>
          <a:endParaRPr lang="fr-FR" dirty="0"/>
        </a:p>
      </dgm:t>
    </dgm:pt>
    <dgm:pt modelId="{883EB4AF-75C8-4936-8E92-2333FFC523E9}" type="parTrans" cxnId="{40941C02-B87C-42E5-A06D-A3FE1AD600DC}">
      <dgm:prSet/>
      <dgm:spPr/>
      <dgm:t>
        <a:bodyPr/>
        <a:lstStyle/>
        <a:p>
          <a:endParaRPr lang="fr-FR"/>
        </a:p>
      </dgm:t>
    </dgm:pt>
    <dgm:pt modelId="{E9427FDF-B35D-43AE-B740-194AFBBBB701}" type="sibTrans" cxnId="{40941C02-B87C-42E5-A06D-A3FE1AD600DC}">
      <dgm:prSet/>
      <dgm:spPr/>
      <dgm:t>
        <a:bodyPr/>
        <a:lstStyle/>
        <a:p>
          <a:endParaRPr lang="fr-FR"/>
        </a:p>
      </dgm:t>
    </dgm:pt>
    <dgm:pt modelId="{1563AA07-33CC-47DB-9C94-1B7FF3279D18}" type="pres">
      <dgm:prSet presAssocID="{EFC01604-0F64-4C43-ACE4-680EC7DB1AF0}" presName="Name0" presStyleCnt="0">
        <dgm:presLayoutVars>
          <dgm:dir/>
          <dgm:animLvl val="lvl"/>
          <dgm:resizeHandles val="exact"/>
        </dgm:presLayoutVars>
      </dgm:prSet>
      <dgm:spPr/>
    </dgm:pt>
    <dgm:pt modelId="{336DF321-22AB-4B50-90D7-3751D503A3EE}" type="pres">
      <dgm:prSet presAssocID="{EB8ED960-AB07-4132-8A76-EADB06326CB8}" presName="parTxOnly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C19FCC77-E443-4ADC-8BF6-AB8052DFE68C}" type="pres">
      <dgm:prSet presAssocID="{379966C6-68B9-4572-B8D5-7B6ADF299A4D}" presName="parTxOnlySpace" presStyleCnt="0"/>
      <dgm:spPr/>
    </dgm:pt>
    <dgm:pt modelId="{6FD09928-76A7-457D-83C5-22C8A0E94A06}" type="pres">
      <dgm:prSet presAssocID="{D8DEFEBA-761D-423A-86C4-9423C9D3463B}" presName="parTxOnly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531ACBFF-6BAB-4AD1-BC1B-D037857ACB7F}" type="pres">
      <dgm:prSet presAssocID="{DB969068-3FE7-406B-B00E-371799E7E2EE}" presName="parTxOnlySpace" presStyleCnt="0"/>
      <dgm:spPr/>
    </dgm:pt>
    <dgm:pt modelId="{AF093514-4816-4047-A9DB-37F3F6086A6D}" type="pres">
      <dgm:prSet presAssocID="{7F8621B1-D2E2-4109-AE29-4D6C1AD8E790}" presName="parTxOnly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C00A858E-AA15-4EAD-9970-910908D8E095}" type="pres">
      <dgm:prSet presAssocID="{799986EF-6735-4389-B90E-639D929D54B1}" presName="parTxOnlySpace" presStyleCnt="0"/>
      <dgm:spPr/>
    </dgm:pt>
    <dgm:pt modelId="{B02CDDFD-1D22-424C-8087-4E56F2B42D24}" type="pres">
      <dgm:prSet presAssocID="{EB9966D6-11D1-40A2-8F4C-1740EC766623}" presName="parTxOnly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80CFCD21-2B91-415A-AA58-B63CA328CCE4}" srcId="{EFC01604-0F64-4C43-ACE4-680EC7DB1AF0}" destId="{D8DEFEBA-761D-423A-86C4-9423C9D3463B}" srcOrd="1" destOrd="0" parTransId="{1C86E15A-933D-4897-A53A-D03F28386D5B}" sibTransId="{DB969068-3FE7-406B-B00E-371799E7E2EE}"/>
    <dgm:cxn modelId="{5407B9BB-8730-4792-9892-493B4DF00DF4}" type="presOf" srcId="{EB9966D6-11D1-40A2-8F4C-1740EC766623}" destId="{B02CDDFD-1D22-424C-8087-4E56F2B42D24}" srcOrd="0" destOrd="0" presId="urn:microsoft.com/office/officeart/2005/8/layout/chevron1"/>
    <dgm:cxn modelId="{8738FCC0-BC97-4DCE-BAA7-4B8C2FE01631}" type="presOf" srcId="{7F8621B1-D2E2-4109-AE29-4D6C1AD8E790}" destId="{AF093514-4816-4047-A9DB-37F3F6086A6D}" srcOrd="0" destOrd="0" presId="urn:microsoft.com/office/officeart/2005/8/layout/chevron1"/>
    <dgm:cxn modelId="{FDEE5946-D234-402B-A2B7-F15B91A8E7F5}" type="presOf" srcId="{EFC01604-0F64-4C43-ACE4-680EC7DB1AF0}" destId="{1563AA07-33CC-47DB-9C94-1B7FF3279D18}" srcOrd="0" destOrd="0" presId="urn:microsoft.com/office/officeart/2005/8/layout/chevron1"/>
    <dgm:cxn modelId="{DD7EDC8A-EC46-48CE-A249-E5AE84830853}" type="presOf" srcId="{EB8ED960-AB07-4132-8A76-EADB06326CB8}" destId="{336DF321-22AB-4B50-90D7-3751D503A3EE}" srcOrd="0" destOrd="0" presId="urn:microsoft.com/office/officeart/2005/8/layout/chevron1"/>
    <dgm:cxn modelId="{BDC080CD-2E05-4D20-BAFD-FD9EBFB70F55}" srcId="{EFC01604-0F64-4C43-ACE4-680EC7DB1AF0}" destId="{7F8621B1-D2E2-4109-AE29-4D6C1AD8E790}" srcOrd="2" destOrd="0" parTransId="{028AB2AB-F6D0-4CAC-993C-03CDF9CD04E7}" sibTransId="{799986EF-6735-4389-B90E-639D929D54B1}"/>
    <dgm:cxn modelId="{6A5D9C66-03BA-4584-826F-39AC6B8F4927}" type="presOf" srcId="{D8DEFEBA-761D-423A-86C4-9423C9D3463B}" destId="{6FD09928-76A7-457D-83C5-22C8A0E94A06}" srcOrd="0" destOrd="0" presId="urn:microsoft.com/office/officeart/2005/8/layout/chevron1"/>
    <dgm:cxn modelId="{40941C02-B87C-42E5-A06D-A3FE1AD600DC}" srcId="{EFC01604-0F64-4C43-ACE4-680EC7DB1AF0}" destId="{EB9966D6-11D1-40A2-8F4C-1740EC766623}" srcOrd="3" destOrd="0" parTransId="{883EB4AF-75C8-4936-8E92-2333FFC523E9}" sibTransId="{E9427FDF-B35D-43AE-B740-194AFBBBB701}"/>
    <dgm:cxn modelId="{4AB55CA7-98B4-4FC0-928C-42644DE3551C}" srcId="{EFC01604-0F64-4C43-ACE4-680EC7DB1AF0}" destId="{EB8ED960-AB07-4132-8A76-EADB06326CB8}" srcOrd="0" destOrd="0" parTransId="{E6BAD566-E686-4090-927F-7097FB3AC2FE}" sibTransId="{379966C6-68B9-4572-B8D5-7B6ADF299A4D}"/>
    <dgm:cxn modelId="{173D04CF-51E1-4913-80D0-08DAAA08231C}" type="presParOf" srcId="{1563AA07-33CC-47DB-9C94-1B7FF3279D18}" destId="{336DF321-22AB-4B50-90D7-3751D503A3EE}" srcOrd="0" destOrd="0" presId="urn:microsoft.com/office/officeart/2005/8/layout/chevron1"/>
    <dgm:cxn modelId="{B58C6F19-C38D-4608-9212-55D831BCD372}" type="presParOf" srcId="{1563AA07-33CC-47DB-9C94-1B7FF3279D18}" destId="{C19FCC77-E443-4ADC-8BF6-AB8052DFE68C}" srcOrd="1" destOrd="0" presId="urn:microsoft.com/office/officeart/2005/8/layout/chevron1"/>
    <dgm:cxn modelId="{B3DF973C-71C2-45A9-8469-B5A29C210A88}" type="presParOf" srcId="{1563AA07-33CC-47DB-9C94-1B7FF3279D18}" destId="{6FD09928-76A7-457D-83C5-22C8A0E94A06}" srcOrd="2" destOrd="0" presId="urn:microsoft.com/office/officeart/2005/8/layout/chevron1"/>
    <dgm:cxn modelId="{39F9B99D-58D7-414A-A901-EDA68A710255}" type="presParOf" srcId="{1563AA07-33CC-47DB-9C94-1B7FF3279D18}" destId="{531ACBFF-6BAB-4AD1-BC1B-D037857ACB7F}" srcOrd="3" destOrd="0" presId="urn:microsoft.com/office/officeart/2005/8/layout/chevron1"/>
    <dgm:cxn modelId="{C52F2423-CFEE-4C71-9AA7-75ADD918A570}" type="presParOf" srcId="{1563AA07-33CC-47DB-9C94-1B7FF3279D18}" destId="{AF093514-4816-4047-A9DB-37F3F6086A6D}" srcOrd="4" destOrd="0" presId="urn:microsoft.com/office/officeart/2005/8/layout/chevron1"/>
    <dgm:cxn modelId="{B9D368A5-A136-4E0F-B6C8-B74E14A088B8}" type="presParOf" srcId="{1563AA07-33CC-47DB-9C94-1B7FF3279D18}" destId="{C00A858E-AA15-4EAD-9970-910908D8E095}" srcOrd="5" destOrd="0" presId="urn:microsoft.com/office/officeart/2005/8/layout/chevron1"/>
    <dgm:cxn modelId="{5C8D76BB-1309-4765-8FFE-F4ABBB783346}" type="presParOf" srcId="{1563AA07-33CC-47DB-9C94-1B7FF3279D18}" destId="{B02CDDFD-1D22-424C-8087-4E56F2B42D24}" srcOrd="6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FC01604-0F64-4C43-ACE4-680EC7DB1AF0}" type="doc">
      <dgm:prSet loTypeId="urn:microsoft.com/office/officeart/2005/8/layout/chevron1" loCatId="process" qsTypeId="urn:microsoft.com/office/officeart/2005/8/quickstyle/simple5" qsCatId="simple" csTypeId="urn:microsoft.com/office/officeart/2005/8/colors/accent1_2" csCatId="accent1" phldr="1"/>
      <dgm:spPr/>
    </dgm:pt>
    <dgm:pt modelId="{EB8ED960-AB07-4132-8A76-EADB06326CB8}">
      <dgm:prSet phldrT="[Texte]"/>
      <dgm:spPr>
        <a:solidFill>
          <a:srgbClr val="4CAFC1"/>
        </a:solidFill>
      </dgm:spPr>
      <dgm:t>
        <a:bodyPr/>
        <a:lstStyle/>
        <a:p>
          <a:r>
            <a:rPr lang="fr-FR" dirty="0" smtClean="0"/>
            <a:t>Concertation territorial </a:t>
          </a:r>
          <a:endParaRPr lang="fr-FR" dirty="0"/>
        </a:p>
      </dgm:t>
    </dgm:pt>
    <dgm:pt modelId="{E6BAD566-E686-4090-927F-7097FB3AC2FE}" type="parTrans" cxnId="{4AB55CA7-98B4-4FC0-928C-42644DE3551C}">
      <dgm:prSet/>
      <dgm:spPr/>
      <dgm:t>
        <a:bodyPr/>
        <a:lstStyle/>
        <a:p>
          <a:endParaRPr lang="fr-FR"/>
        </a:p>
      </dgm:t>
    </dgm:pt>
    <dgm:pt modelId="{379966C6-68B9-4572-B8D5-7B6ADF299A4D}" type="sibTrans" cxnId="{4AB55CA7-98B4-4FC0-928C-42644DE3551C}">
      <dgm:prSet/>
      <dgm:spPr/>
      <dgm:t>
        <a:bodyPr/>
        <a:lstStyle/>
        <a:p>
          <a:endParaRPr lang="fr-FR"/>
        </a:p>
      </dgm:t>
    </dgm:pt>
    <dgm:pt modelId="{D8DEFEBA-761D-423A-86C4-9423C9D3463B}">
      <dgm:prSet phldrT="[Texte]"/>
      <dgm:spPr>
        <a:solidFill>
          <a:srgbClr val="4CAFC1"/>
        </a:solidFill>
      </dgm:spPr>
      <dgm:t>
        <a:bodyPr/>
        <a:lstStyle/>
        <a:p>
          <a:r>
            <a:rPr lang="fr-FR" dirty="0" smtClean="0"/>
            <a:t>Réalisation du CCTP</a:t>
          </a:r>
          <a:endParaRPr lang="fr-FR" dirty="0"/>
        </a:p>
      </dgm:t>
    </dgm:pt>
    <dgm:pt modelId="{1C86E15A-933D-4897-A53A-D03F28386D5B}" type="parTrans" cxnId="{80CFCD21-2B91-415A-AA58-B63CA328CCE4}">
      <dgm:prSet/>
      <dgm:spPr/>
      <dgm:t>
        <a:bodyPr/>
        <a:lstStyle/>
        <a:p>
          <a:endParaRPr lang="fr-FR"/>
        </a:p>
      </dgm:t>
    </dgm:pt>
    <dgm:pt modelId="{DB969068-3FE7-406B-B00E-371799E7E2EE}" type="sibTrans" cxnId="{80CFCD21-2B91-415A-AA58-B63CA328CCE4}">
      <dgm:prSet/>
      <dgm:spPr/>
      <dgm:t>
        <a:bodyPr/>
        <a:lstStyle/>
        <a:p>
          <a:endParaRPr lang="fr-FR"/>
        </a:p>
      </dgm:t>
    </dgm:pt>
    <dgm:pt modelId="{7F8621B1-D2E2-4109-AE29-4D6C1AD8E790}">
      <dgm:prSet phldrT="[Texte]"/>
      <dgm:spPr>
        <a:solidFill>
          <a:srgbClr val="4CAFC1"/>
        </a:solidFill>
      </dgm:spPr>
      <dgm:t>
        <a:bodyPr/>
        <a:lstStyle/>
        <a:p>
          <a:r>
            <a:rPr lang="fr-FR" dirty="0" smtClean="0"/>
            <a:t>Consultation</a:t>
          </a:r>
          <a:endParaRPr lang="fr-FR" dirty="0"/>
        </a:p>
      </dgm:t>
    </dgm:pt>
    <dgm:pt modelId="{028AB2AB-F6D0-4CAC-993C-03CDF9CD04E7}" type="parTrans" cxnId="{BDC080CD-2E05-4D20-BAFD-FD9EBFB70F55}">
      <dgm:prSet/>
      <dgm:spPr/>
      <dgm:t>
        <a:bodyPr/>
        <a:lstStyle/>
        <a:p>
          <a:endParaRPr lang="fr-FR"/>
        </a:p>
      </dgm:t>
    </dgm:pt>
    <dgm:pt modelId="{799986EF-6735-4389-B90E-639D929D54B1}" type="sibTrans" cxnId="{BDC080CD-2E05-4D20-BAFD-FD9EBFB70F55}">
      <dgm:prSet/>
      <dgm:spPr/>
      <dgm:t>
        <a:bodyPr/>
        <a:lstStyle/>
        <a:p>
          <a:endParaRPr lang="fr-FR"/>
        </a:p>
      </dgm:t>
    </dgm:pt>
    <dgm:pt modelId="{EB9966D6-11D1-40A2-8F4C-1740EC766623}">
      <dgm:prSet phldrT="[Texte]"/>
      <dgm:spPr>
        <a:solidFill>
          <a:srgbClr val="4CAFC1"/>
        </a:solidFill>
      </dgm:spPr>
      <dgm:t>
        <a:bodyPr/>
        <a:lstStyle/>
        <a:p>
          <a:r>
            <a:rPr lang="fr-FR" dirty="0" smtClean="0"/>
            <a:t>Réalisation</a:t>
          </a:r>
          <a:endParaRPr lang="fr-FR" dirty="0"/>
        </a:p>
      </dgm:t>
    </dgm:pt>
    <dgm:pt modelId="{883EB4AF-75C8-4936-8E92-2333FFC523E9}" type="parTrans" cxnId="{40941C02-B87C-42E5-A06D-A3FE1AD600DC}">
      <dgm:prSet/>
      <dgm:spPr/>
      <dgm:t>
        <a:bodyPr/>
        <a:lstStyle/>
        <a:p>
          <a:endParaRPr lang="fr-FR"/>
        </a:p>
      </dgm:t>
    </dgm:pt>
    <dgm:pt modelId="{E9427FDF-B35D-43AE-B740-194AFBBBB701}" type="sibTrans" cxnId="{40941C02-B87C-42E5-A06D-A3FE1AD600DC}">
      <dgm:prSet/>
      <dgm:spPr/>
      <dgm:t>
        <a:bodyPr/>
        <a:lstStyle/>
        <a:p>
          <a:endParaRPr lang="fr-FR"/>
        </a:p>
      </dgm:t>
    </dgm:pt>
    <dgm:pt modelId="{1563AA07-33CC-47DB-9C94-1B7FF3279D18}" type="pres">
      <dgm:prSet presAssocID="{EFC01604-0F64-4C43-ACE4-680EC7DB1AF0}" presName="Name0" presStyleCnt="0">
        <dgm:presLayoutVars>
          <dgm:dir/>
          <dgm:animLvl val="lvl"/>
          <dgm:resizeHandles val="exact"/>
        </dgm:presLayoutVars>
      </dgm:prSet>
      <dgm:spPr/>
    </dgm:pt>
    <dgm:pt modelId="{336DF321-22AB-4B50-90D7-3751D503A3EE}" type="pres">
      <dgm:prSet presAssocID="{EB8ED960-AB07-4132-8A76-EADB06326CB8}" presName="parTxOnly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C19FCC77-E443-4ADC-8BF6-AB8052DFE68C}" type="pres">
      <dgm:prSet presAssocID="{379966C6-68B9-4572-B8D5-7B6ADF299A4D}" presName="parTxOnlySpace" presStyleCnt="0"/>
      <dgm:spPr/>
    </dgm:pt>
    <dgm:pt modelId="{6FD09928-76A7-457D-83C5-22C8A0E94A06}" type="pres">
      <dgm:prSet presAssocID="{D8DEFEBA-761D-423A-86C4-9423C9D3463B}" presName="parTxOnly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531ACBFF-6BAB-4AD1-BC1B-D037857ACB7F}" type="pres">
      <dgm:prSet presAssocID="{DB969068-3FE7-406B-B00E-371799E7E2EE}" presName="parTxOnlySpace" presStyleCnt="0"/>
      <dgm:spPr/>
    </dgm:pt>
    <dgm:pt modelId="{AF093514-4816-4047-A9DB-37F3F6086A6D}" type="pres">
      <dgm:prSet presAssocID="{7F8621B1-D2E2-4109-AE29-4D6C1AD8E790}" presName="parTxOnly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C00A858E-AA15-4EAD-9970-910908D8E095}" type="pres">
      <dgm:prSet presAssocID="{799986EF-6735-4389-B90E-639D929D54B1}" presName="parTxOnlySpace" presStyleCnt="0"/>
      <dgm:spPr/>
    </dgm:pt>
    <dgm:pt modelId="{B02CDDFD-1D22-424C-8087-4E56F2B42D24}" type="pres">
      <dgm:prSet presAssocID="{EB9966D6-11D1-40A2-8F4C-1740EC766623}" presName="parTxOnly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80CFCD21-2B91-415A-AA58-B63CA328CCE4}" srcId="{EFC01604-0F64-4C43-ACE4-680EC7DB1AF0}" destId="{D8DEFEBA-761D-423A-86C4-9423C9D3463B}" srcOrd="1" destOrd="0" parTransId="{1C86E15A-933D-4897-A53A-D03F28386D5B}" sibTransId="{DB969068-3FE7-406B-B00E-371799E7E2EE}"/>
    <dgm:cxn modelId="{5407B9BB-8730-4792-9892-493B4DF00DF4}" type="presOf" srcId="{EB9966D6-11D1-40A2-8F4C-1740EC766623}" destId="{B02CDDFD-1D22-424C-8087-4E56F2B42D24}" srcOrd="0" destOrd="0" presId="urn:microsoft.com/office/officeart/2005/8/layout/chevron1"/>
    <dgm:cxn modelId="{8738FCC0-BC97-4DCE-BAA7-4B8C2FE01631}" type="presOf" srcId="{7F8621B1-D2E2-4109-AE29-4D6C1AD8E790}" destId="{AF093514-4816-4047-A9DB-37F3F6086A6D}" srcOrd="0" destOrd="0" presId="urn:microsoft.com/office/officeart/2005/8/layout/chevron1"/>
    <dgm:cxn modelId="{FDEE5946-D234-402B-A2B7-F15B91A8E7F5}" type="presOf" srcId="{EFC01604-0F64-4C43-ACE4-680EC7DB1AF0}" destId="{1563AA07-33CC-47DB-9C94-1B7FF3279D18}" srcOrd="0" destOrd="0" presId="urn:microsoft.com/office/officeart/2005/8/layout/chevron1"/>
    <dgm:cxn modelId="{DD7EDC8A-EC46-48CE-A249-E5AE84830853}" type="presOf" srcId="{EB8ED960-AB07-4132-8A76-EADB06326CB8}" destId="{336DF321-22AB-4B50-90D7-3751D503A3EE}" srcOrd="0" destOrd="0" presId="urn:microsoft.com/office/officeart/2005/8/layout/chevron1"/>
    <dgm:cxn modelId="{BDC080CD-2E05-4D20-BAFD-FD9EBFB70F55}" srcId="{EFC01604-0F64-4C43-ACE4-680EC7DB1AF0}" destId="{7F8621B1-D2E2-4109-AE29-4D6C1AD8E790}" srcOrd="2" destOrd="0" parTransId="{028AB2AB-F6D0-4CAC-993C-03CDF9CD04E7}" sibTransId="{799986EF-6735-4389-B90E-639D929D54B1}"/>
    <dgm:cxn modelId="{6A5D9C66-03BA-4584-826F-39AC6B8F4927}" type="presOf" srcId="{D8DEFEBA-761D-423A-86C4-9423C9D3463B}" destId="{6FD09928-76A7-457D-83C5-22C8A0E94A06}" srcOrd="0" destOrd="0" presId="urn:microsoft.com/office/officeart/2005/8/layout/chevron1"/>
    <dgm:cxn modelId="{40941C02-B87C-42E5-A06D-A3FE1AD600DC}" srcId="{EFC01604-0F64-4C43-ACE4-680EC7DB1AF0}" destId="{EB9966D6-11D1-40A2-8F4C-1740EC766623}" srcOrd="3" destOrd="0" parTransId="{883EB4AF-75C8-4936-8E92-2333FFC523E9}" sibTransId="{E9427FDF-B35D-43AE-B740-194AFBBBB701}"/>
    <dgm:cxn modelId="{4AB55CA7-98B4-4FC0-928C-42644DE3551C}" srcId="{EFC01604-0F64-4C43-ACE4-680EC7DB1AF0}" destId="{EB8ED960-AB07-4132-8A76-EADB06326CB8}" srcOrd="0" destOrd="0" parTransId="{E6BAD566-E686-4090-927F-7097FB3AC2FE}" sibTransId="{379966C6-68B9-4572-B8D5-7B6ADF299A4D}"/>
    <dgm:cxn modelId="{173D04CF-51E1-4913-80D0-08DAAA08231C}" type="presParOf" srcId="{1563AA07-33CC-47DB-9C94-1B7FF3279D18}" destId="{336DF321-22AB-4B50-90D7-3751D503A3EE}" srcOrd="0" destOrd="0" presId="urn:microsoft.com/office/officeart/2005/8/layout/chevron1"/>
    <dgm:cxn modelId="{B58C6F19-C38D-4608-9212-55D831BCD372}" type="presParOf" srcId="{1563AA07-33CC-47DB-9C94-1B7FF3279D18}" destId="{C19FCC77-E443-4ADC-8BF6-AB8052DFE68C}" srcOrd="1" destOrd="0" presId="urn:microsoft.com/office/officeart/2005/8/layout/chevron1"/>
    <dgm:cxn modelId="{B3DF973C-71C2-45A9-8469-B5A29C210A88}" type="presParOf" srcId="{1563AA07-33CC-47DB-9C94-1B7FF3279D18}" destId="{6FD09928-76A7-457D-83C5-22C8A0E94A06}" srcOrd="2" destOrd="0" presId="urn:microsoft.com/office/officeart/2005/8/layout/chevron1"/>
    <dgm:cxn modelId="{39F9B99D-58D7-414A-A901-EDA68A710255}" type="presParOf" srcId="{1563AA07-33CC-47DB-9C94-1B7FF3279D18}" destId="{531ACBFF-6BAB-4AD1-BC1B-D037857ACB7F}" srcOrd="3" destOrd="0" presId="urn:microsoft.com/office/officeart/2005/8/layout/chevron1"/>
    <dgm:cxn modelId="{C52F2423-CFEE-4C71-9AA7-75ADD918A570}" type="presParOf" srcId="{1563AA07-33CC-47DB-9C94-1B7FF3279D18}" destId="{AF093514-4816-4047-A9DB-37F3F6086A6D}" srcOrd="4" destOrd="0" presId="urn:microsoft.com/office/officeart/2005/8/layout/chevron1"/>
    <dgm:cxn modelId="{B9D368A5-A136-4E0F-B6C8-B74E14A088B8}" type="presParOf" srcId="{1563AA07-33CC-47DB-9C94-1B7FF3279D18}" destId="{C00A858E-AA15-4EAD-9970-910908D8E095}" srcOrd="5" destOrd="0" presId="urn:microsoft.com/office/officeart/2005/8/layout/chevron1"/>
    <dgm:cxn modelId="{5C8D76BB-1309-4765-8FFE-F4ABBB783346}" type="presParOf" srcId="{1563AA07-33CC-47DB-9C94-1B7FF3279D18}" destId="{B02CDDFD-1D22-424C-8087-4E56F2B42D24}" srcOrd="6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F5968D3-E8C2-475C-A563-47B25B0DEB84}" type="doc">
      <dgm:prSet loTypeId="urn:microsoft.com/office/officeart/2005/8/layout/arrow2" loCatId="process" qsTypeId="urn:microsoft.com/office/officeart/2005/8/quickstyle/simple1" qsCatId="simple" csTypeId="urn:microsoft.com/office/officeart/2005/8/colors/accent1_2" csCatId="accent1" phldr="1"/>
      <dgm:spPr/>
    </dgm:pt>
    <dgm:pt modelId="{CF6BE95E-A70C-4520-B123-923043D1FE79}">
      <dgm:prSet phldrT="[Texte]" custT="1"/>
      <dgm:spPr/>
      <dgm:t>
        <a:bodyPr/>
        <a:lstStyle/>
        <a:p>
          <a:r>
            <a:rPr lang="fr-FR" sz="2000" dirty="0" smtClean="0">
              <a:solidFill>
                <a:srgbClr val="1888A6"/>
              </a:solidFill>
            </a:rPr>
            <a:t>22 octobre 2020 : Comité de bassin Loire-Bretagne a adopté le projet de SDAGE 2022-2027 et son PDM </a:t>
          </a:r>
          <a:endParaRPr lang="fr-FR" sz="2000" dirty="0">
            <a:solidFill>
              <a:srgbClr val="1888A6"/>
            </a:solidFill>
          </a:endParaRPr>
        </a:p>
      </dgm:t>
    </dgm:pt>
    <dgm:pt modelId="{2112DF42-3032-4409-B595-0CC8D69B24F7}" type="parTrans" cxnId="{628C9823-C43F-4449-96D0-1D6A215D4FE2}">
      <dgm:prSet/>
      <dgm:spPr/>
      <dgm:t>
        <a:bodyPr/>
        <a:lstStyle/>
        <a:p>
          <a:endParaRPr lang="fr-FR"/>
        </a:p>
      </dgm:t>
    </dgm:pt>
    <dgm:pt modelId="{9A5AECA5-E17B-4D48-ACE1-9EBCD853A409}" type="sibTrans" cxnId="{628C9823-C43F-4449-96D0-1D6A215D4FE2}">
      <dgm:prSet/>
      <dgm:spPr/>
      <dgm:t>
        <a:bodyPr/>
        <a:lstStyle/>
        <a:p>
          <a:endParaRPr lang="fr-FR"/>
        </a:p>
      </dgm:t>
    </dgm:pt>
    <dgm:pt modelId="{CF0A04DD-F166-4474-BCE2-74ABACB689A0}">
      <dgm:prSet phldrT="[Texte]" custT="1"/>
      <dgm:spPr/>
      <dgm:t>
        <a:bodyPr/>
        <a:lstStyle/>
        <a:p>
          <a:r>
            <a:rPr lang="fr-FR" sz="2000" dirty="0" smtClean="0">
              <a:solidFill>
                <a:srgbClr val="1888A6"/>
              </a:solidFill>
            </a:rPr>
            <a:t>1</a:t>
          </a:r>
          <a:r>
            <a:rPr lang="fr-FR" sz="2000" baseline="30000" dirty="0" smtClean="0">
              <a:solidFill>
                <a:srgbClr val="1888A6"/>
              </a:solidFill>
            </a:rPr>
            <a:t>er</a:t>
          </a:r>
          <a:r>
            <a:rPr lang="fr-FR" sz="2000" baseline="0" dirty="0" smtClean="0">
              <a:solidFill>
                <a:srgbClr val="1888A6"/>
              </a:solidFill>
            </a:rPr>
            <a:t> mars 2021 début de la consultation du public et des assemblées  </a:t>
          </a:r>
          <a:r>
            <a:rPr lang="fr-FR" sz="2000" dirty="0" smtClean="0">
              <a:solidFill>
                <a:srgbClr val="1888A6"/>
              </a:solidFill>
            </a:rPr>
            <a:t> </a:t>
          </a:r>
          <a:endParaRPr lang="fr-FR" sz="2000" dirty="0"/>
        </a:p>
      </dgm:t>
    </dgm:pt>
    <dgm:pt modelId="{90DAD4BA-50E4-4280-91A3-243A7BEA10C2}" type="parTrans" cxnId="{4C410EEE-5492-469D-8322-45B08516819D}">
      <dgm:prSet/>
      <dgm:spPr/>
      <dgm:t>
        <a:bodyPr/>
        <a:lstStyle/>
        <a:p>
          <a:endParaRPr lang="fr-FR"/>
        </a:p>
      </dgm:t>
    </dgm:pt>
    <dgm:pt modelId="{4E76858C-001B-4173-9917-106825DA053D}" type="sibTrans" cxnId="{4C410EEE-5492-469D-8322-45B08516819D}">
      <dgm:prSet/>
      <dgm:spPr/>
      <dgm:t>
        <a:bodyPr/>
        <a:lstStyle/>
        <a:p>
          <a:endParaRPr lang="fr-FR"/>
        </a:p>
      </dgm:t>
    </dgm:pt>
    <dgm:pt modelId="{B34F0CE0-A042-436E-AB8D-F35C073C1359}">
      <dgm:prSet phldrT="[Texte]" custT="1"/>
      <dgm:spPr/>
      <dgm:t>
        <a:bodyPr/>
        <a:lstStyle/>
        <a:p>
          <a:r>
            <a:rPr lang="fr-FR" sz="2000" dirty="0" smtClean="0">
              <a:solidFill>
                <a:srgbClr val="1888A6"/>
              </a:solidFill>
            </a:rPr>
            <a:t>1</a:t>
          </a:r>
          <a:r>
            <a:rPr lang="fr-FR" sz="2000" baseline="30000" dirty="0" smtClean="0">
              <a:solidFill>
                <a:srgbClr val="1888A6"/>
              </a:solidFill>
            </a:rPr>
            <a:t>er</a:t>
          </a:r>
          <a:r>
            <a:rPr lang="fr-FR" sz="2000" dirty="0" smtClean="0">
              <a:solidFill>
                <a:srgbClr val="1888A6"/>
              </a:solidFill>
            </a:rPr>
            <a:t> juillet 2021 fin de la consultation pour les assemblées</a:t>
          </a:r>
          <a:endParaRPr lang="fr-FR" sz="2000" dirty="0"/>
        </a:p>
      </dgm:t>
    </dgm:pt>
    <dgm:pt modelId="{19283AA5-8D5A-4F4B-B1DF-95D303DB62B7}" type="parTrans" cxnId="{581CA9E3-9E02-44A0-948D-9D7B8D465F74}">
      <dgm:prSet/>
      <dgm:spPr/>
      <dgm:t>
        <a:bodyPr/>
        <a:lstStyle/>
        <a:p>
          <a:endParaRPr lang="fr-FR"/>
        </a:p>
      </dgm:t>
    </dgm:pt>
    <dgm:pt modelId="{56E43283-6ABC-4308-9FFC-A1B7E6589472}" type="sibTrans" cxnId="{581CA9E3-9E02-44A0-948D-9D7B8D465F74}">
      <dgm:prSet/>
      <dgm:spPr/>
      <dgm:t>
        <a:bodyPr/>
        <a:lstStyle/>
        <a:p>
          <a:endParaRPr lang="fr-FR"/>
        </a:p>
      </dgm:t>
    </dgm:pt>
    <dgm:pt modelId="{67C19DBA-01B0-4FAA-84C4-EEC1F2CA8BD6}">
      <dgm:prSet phldrT="[Texte]" custT="1"/>
      <dgm:spPr/>
      <dgm:t>
        <a:bodyPr/>
        <a:lstStyle/>
        <a:p>
          <a:r>
            <a:rPr lang="fr-FR" sz="2000" dirty="0" smtClean="0">
              <a:solidFill>
                <a:srgbClr val="1888A6"/>
              </a:solidFill>
            </a:rPr>
            <a:t>1</a:t>
          </a:r>
          <a:r>
            <a:rPr lang="fr-FR" sz="2000" baseline="30000" dirty="0" smtClean="0">
              <a:solidFill>
                <a:srgbClr val="1888A6"/>
              </a:solidFill>
            </a:rPr>
            <a:t>er</a:t>
          </a:r>
          <a:r>
            <a:rPr lang="fr-FR" sz="2000" dirty="0" smtClean="0">
              <a:solidFill>
                <a:srgbClr val="1888A6"/>
              </a:solidFill>
            </a:rPr>
            <a:t> septembre 2021 fin de la consultation pour le public </a:t>
          </a:r>
          <a:endParaRPr lang="fr-FR" sz="2000" dirty="0">
            <a:solidFill>
              <a:srgbClr val="1888A6"/>
            </a:solidFill>
          </a:endParaRPr>
        </a:p>
      </dgm:t>
    </dgm:pt>
    <dgm:pt modelId="{E3C25ECF-424E-47C6-95B3-E67E56A618B4}" type="parTrans" cxnId="{93F57A8D-8270-4F18-BCE8-C55E26E0201A}">
      <dgm:prSet/>
      <dgm:spPr/>
      <dgm:t>
        <a:bodyPr/>
        <a:lstStyle/>
        <a:p>
          <a:endParaRPr lang="fr-FR"/>
        </a:p>
      </dgm:t>
    </dgm:pt>
    <dgm:pt modelId="{8D46F8F1-8E13-42EE-B289-E8058894EB9B}" type="sibTrans" cxnId="{93F57A8D-8270-4F18-BCE8-C55E26E0201A}">
      <dgm:prSet/>
      <dgm:spPr/>
      <dgm:t>
        <a:bodyPr/>
        <a:lstStyle/>
        <a:p>
          <a:endParaRPr lang="fr-FR"/>
        </a:p>
      </dgm:t>
    </dgm:pt>
    <dgm:pt modelId="{29026A91-4306-4576-9D62-ED33AA63B06B}" type="pres">
      <dgm:prSet presAssocID="{8F5968D3-E8C2-475C-A563-47B25B0DEB84}" presName="arrowDiagram" presStyleCnt="0">
        <dgm:presLayoutVars>
          <dgm:chMax val="5"/>
          <dgm:dir/>
          <dgm:resizeHandles val="exact"/>
        </dgm:presLayoutVars>
      </dgm:prSet>
      <dgm:spPr/>
    </dgm:pt>
    <dgm:pt modelId="{A9818E69-F2FF-45BE-AD65-9D2769F7CDF4}" type="pres">
      <dgm:prSet presAssocID="{8F5968D3-E8C2-475C-A563-47B25B0DEB84}" presName="arrow" presStyleLbl="bgShp" presStyleIdx="0" presStyleCnt="1" custScaleX="120565" custLinFactNeighborX="-1575" custLinFactNeighborY="-168"/>
      <dgm:spPr>
        <a:solidFill>
          <a:srgbClr val="4CAFC1"/>
        </a:solidFill>
      </dgm:spPr>
    </dgm:pt>
    <dgm:pt modelId="{7E153612-7AAC-4BBC-8807-C1A126C80D22}" type="pres">
      <dgm:prSet presAssocID="{8F5968D3-E8C2-475C-A563-47B25B0DEB84}" presName="arrowDiagram4" presStyleCnt="0"/>
      <dgm:spPr/>
    </dgm:pt>
    <dgm:pt modelId="{D14D48CA-EBE1-49B3-82C6-792A7193F5DA}" type="pres">
      <dgm:prSet presAssocID="{CF6BE95E-A70C-4520-B123-923043D1FE79}" presName="bullet4a" presStyleLbl="node1" presStyleIdx="0" presStyleCnt="4"/>
      <dgm:spPr/>
    </dgm:pt>
    <dgm:pt modelId="{FB14D396-483B-41B9-BA76-002E992FC13A}" type="pres">
      <dgm:prSet presAssocID="{CF6BE95E-A70C-4520-B123-923043D1FE79}" presName="textBox4a" presStyleLbl="revTx" presStyleIdx="0" presStyleCnt="4" custScaleX="162616" custScaleY="132254" custLinFactX="-36526" custLinFactY="-52724" custLinFactNeighborX="-100000" custLinFactNeighborY="-100000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4884DFCB-E5D8-4D4E-A81C-D3967BB4BB92}" type="pres">
      <dgm:prSet presAssocID="{CF0A04DD-F166-4474-BCE2-74ABACB689A0}" presName="bullet4b" presStyleLbl="node1" presStyleIdx="1" presStyleCnt="4" custLinFactX="43949" custLinFactY="-12542" custLinFactNeighborX="100000" custLinFactNeighborY="-100000"/>
      <dgm:spPr/>
      <dgm:t>
        <a:bodyPr/>
        <a:lstStyle/>
        <a:p>
          <a:endParaRPr lang="fr-FR"/>
        </a:p>
      </dgm:t>
    </dgm:pt>
    <dgm:pt modelId="{98570742-D5FE-4674-864C-10C47BCF29A9}" type="pres">
      <dgm:prSet presAssocID="{CF0A04DD-F166-4474-BCE2-74ABACB689A0}" presName="textBox4b" presStyleLbl="revTx" presStyleIdx="1" presStyleCnt="4" custScaleX="161746" custScaleY="68955" custLinFactNeighborX="16452" custLinFactNeighborY="-3346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5573C060-6803-4D91-AA5F-B27C67574CBD}" type="pres">
      <dgm:prSet presAssocID="{B34F0CE0-A042-436E-AB8D-F35C073C1359}" presName="bullet4c" presStyleLbl="node1" presStyleIdx="2" presStyleCnt="4" custLinFactX="97528" custLinFactNeighborX="100000" custLinFactNeighborY="-69135"/>
      <dgm:spPr/>
    </dgm:pt>
    <dgm:pt modelId="{986A877E-7F7E-4B5B-8A71-77B9D697CC62}" type="pres">
      <dgm:prSet presAssocID="{B34F0CE0-A042-436E-AB8D-F35C073C1359}" presName="textBox4c" presStyleLbl="revTx" presStyleIdx="2" presStyleCnt="4" custScaleX="186261" custScaleY="18146" custLinFactNeighborX="-51347" custLinFactNeighborY="-82520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6477DE2B-0F11-44B9-83B6-2B7D58ACEFEB}" type="pres">
      <dgm:prSet presAssocID="{67C19DBA-01B0-4FAA-84C4-EEC1F2CA8BD6}" presName="bullet4d" presStyleLbl="node1" presStyleIdx="3" presStyleCnt="4" custLinFactX="100000" custLinFactNeighborX="143294" custLinFactNeighborY="-29343"/>
      <dgm:spPr/>
    </dgm:pt>
    <dgm:pt modelId="{00A78540-E805-46AE-A7EF-028B485E2404}" type="pres">
      <dgm:prSet presAssocID="{67C19DBA-01B0-4FAA-84C4-EEC1F2CA8BD6}" presName="textBox4d" presStyleLbl="revTx" presStyleIdx="3" presStyleCnt="4" custScaleX="156877" custScaleY="24054" custLinFactNeighborX="81260" custLinFactNeighborY="-662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93F57A8D-8270-4F18-BCE8-C55E26E0201A}" srcId="{8F5968D3-E8C2-475C-A563-47B25B0DEB84}" destId="{67C19DBA-01B0-4FAA-84C4-EEC1F2CA8BD6}" srcOrd="3" destOrd="0" parTransId="{E3C25ECF-424E-47C6-95B3-E67E56A618B4}" sibTransId="{8D46F8F1-8E13-42EE-B289-E8058894EB9B}"/>
    <dgm:cxn modelId="{03FEEFDF-F1DB-44B6-8149-5BD506BB272B}" type="presOf" srcId="{CF6BE95E-A70C-4520-B123-923043D1FE79}" destId="{FB14D396-483B-41B9-BA76-002E992FC13A}" srcOrd="0" destOrd="0" presId="urn:microsoft.com/office/officeart/2005/8/layout/arrow2"/>
    <dgm:cxn modelId="{951A2967-9A14-4FDC-9B90-6F3A3848F636}" type="presOf" srcId="{B34F0CE0-A042-436E-AB8D-F35C073C1359}" destId="{986A877E-7F7E-4B5B-8A71-77B9D697CC62}" srcOrd="0" destOrd="0" presId="urn:microsoft.com/office/officeart/2005/8/layout/arrow2"/>
    <dgm:cxn modelId="{244D251F-5B8C-4DDC-953C-5F302290DC6E}" type="presOf" srcId="{8F5968D3-E8C2-475C-A563-47B25B0DEB84}" destId="{29026A91-4306-4576-9D62-ED33AA63B06B}" srcOrd="0" destOrd="0" presId="urn:microsoft.com/office/officeart/2005/8/layout/arrow2"/>
    <dgm:cxn modelId="{628C9823-C43F-4449-96D0-1D6A215D4FE2}" srcId="{8F5968D3-E8C2-475C-A563-47B25B0DEB84}" destId="{CF6BE95E-A70C-4520-B123-923043D1FE79}" srcOrd="0" destOrd="0" parTransId="{2112DF42-3032-4409-B595-0CC8D69B24F7}" sibTransId="{9A5AECA5-E17B-4D48-ACE1-9EBCD853A409}"/>
    <dgm:cxn modelId="{581CA9E3-9E02-44A0-948D-9D7B8D465F74}" srcId="{8F5968D3-E8C2-475C-A563-47B25B0DEB84}" destId="{B34F0CE0-A042-436E-AB8D-F35C073C1359}" srcOrd="2" destOrd="0" parTransId="{19283AA5-8D5A-4F4B-B1DF-95D303DB62B7}" sibTransId="{56E43283-6ABC-4308-9FFC-A1B7E6589472}"/>
    <dgm:cxn modelId="{C8E623B4-43CE-42E9-8D4A-3DD48C2081DB}" type="presOf" srcId="{CF0A04DD-F166-4474-BCE2-74ABACB689A0}" destId="{98570742-D5FE-4674-864C-10C47BCF29A9}" srcOrd="0" destOrd="0" presId="urn:microsoft.com/office/officeart/2005/8/layout/arrow2"/>
    <dgm:cxn modelId="{4C410EEE-5492-469D-8322-45B08516819D}" srcId="{8F5968D3-E8C2-475C-A563-47B25B0DEB84}" destId="{CF0A04DD-F166-4474-BCE2-74ABACB689A0}" srcOrd="1" destOrd="0" parTransId="{90DAD4BA-50E4-4280-91A3-243A7BEA10C2}" sibTransId="{4E76858C-001B-4173-9917-106825DA053D}"/>
    <dgm:cxn modelId="{8988D2E8-E065-487F-8DAD-A23B444880CC}" type="presOf" srcId="{67C19DBA-01B0-4FAA-84C4-EEC1F2CA8BD6}" destId="{00A78540-E805-46AE-A7EF-028B485E2404}" srcOrd="0" destOrd="0" presId="urn:microsoft.com/office/officeart/2005/8/layout/arrow2"/>
    <dgm:cxn modelId="{C0DF2EA7-3E07-464F-8923-746741076808}" type="presParOf" srcId="{29026A91-4306-4576-9D62-ED33AA63B06B}" destId="{A9818E69-F2FF-45BE-AD65-9D2769F7CDF4}" srcOrd="0" destOrd="0" presId="urn:microsoft.com/office/officeart/2005/8/layout/arrow2"/>
    <dgm:cxn modelId="{35F70B4B-9865-4DD7-A64F-41DC6246C70D}" type="presParOf" srcId="{29026A91-4306-4576-9D62-ED33AA63B06B}" destId="{7E153612-7AAC-4BBC-8807-C1A126C80D22}" srcOrd="1" destOrd="0" presId="urn:microsoft.com/office/officeart/2005/8/layout/arrow2"/>
    <dgm:cxn modelId="{191BEFD2-16C6-4CFF-8C23-810E4F158115}" type="presParOf" srcId="{7E153612-7AAC-4BBC-8807-C1A126C80D22}" destId="{D14D48CA-EBE1-49B3-82C6-792A7193F5DA}" srcOrd="0" destOrd="0" presId="urn:microsoft.com/office/officeart/2005/8/layout/arrow2"/>
    <dgm:cxn modelId="{114C4F67-0F87-4312-80FE-FC29BEF59DE8}" type="presParOf" srcId="{7E153612-7AAC-4BBC-8807-C1A126C80D22}" destId="{FB14D396-483B-41B9-BA76-002E992FC13A}" srcOrd="1" destOrd="0" presId="urn:microsoft.com/office/officeart/2005/8/layout/arrow2"/>
    <dgm:cxn modelId="{86B119C6-FBBA-4F4E-84C0-D235333341FC}" type="presParOf" srcId="{7E153612-7AAC-4BBC-8807-C1A126C80D22}" destId="{4884DFCB-E5D8-4D4E-A81C-D3967BB4BB92}" srcOrd="2" destOrd="0" presId="urn:microsoft.com/office/officeart/2005/8/layout/arrow2"/>
    <dgm:cxn modelId="{3D2E3C90-767B-4CA8-9A2B-A714F82C283E}" type="presParOf" srcId="{7E153612-7AAC-4BBC-8807-C1A126C80D22}" destId="{98570742-D5FE-4674-864C-10C47BCF29A9}" srcOrd="3" destOrd="0" presId="urn:microsoft.com/office/officeart/2005/8/layout/arrow2"/>
    <dgm:cxn modelId="{E6858D56-87E4-4A9F-99F5-AE675EED86DA}" type="presParOf" srcId="{7E153612-7AAC-4BBC-8807-C1A126C80D22}" destId="{5573C060-6803-4D91-AA5F-B27C67574CBD}" srcOrd="4" destOrd="0" presId="urn:microsoft.com/office/officeart/2005/8/layout/arrow2"/>
    <dgm:cxn modelId="{0FE5C034-4AEF-42BA-BF7F-8327E505EA44}" type="presParOf" srcId="{7E153612-7AAC-4BBC-8807-C1A126C80D22}" destId="{986A877E-7F7E-4B5B-8A71-77B9D697CC62}" srcOrd="5" destOrd="0" presId="urn:microsoft.com/office/officeart/2005/8/layout/arrow2"/>
    <dgm:cxn modelId="{E8C386F5-E28A-4687-9647-11D947EA3C79}" type="presParOf" srcId="{7E153612-7AAC-4BBC-8807-C1A126C80D22}" destId="{6477DE2B-0F11-44B9-83B6-2B7D58ACEFEB}" srcOrd="6" destOrd="0" presId="urn:microsoft.com/office/officeart/2005/8/layout/arrow2"/>
    <dgm:cxn modelId="{0DA2A69E-11ED-4F86-8FF9-D436BD34D762}" type="presParOf" srcId="{7E153612-7AAC-4BBC-8807-C1A126C80D22}" destId="{00A78540-E805-46AE-A7EF-028B485E2404}" srcOrd="7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36DF321-22AB-4B50-90D7-3751D503A3EE}">
      <dsp:nvSpPr>
        <dsp:cNvPr id="0" name=""/>
        <dsp:cNvSpPr/>
      </dsp:nvSpPr>
      <dsp:spPr>
        <a:xfrm>
          <a:off x="4877" y="570172"/>
          <a:ext cx="2839417" cy="1135766"/>
        </a:xfrm>
        <a:prstGeom prst="chevron">
          <a:avLst/>
        </a:prstGeom>
        <a:solidFill>
          <a:srgbClr val="4CAFC1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800" kern="1200" dirty="0" smtClean="0"/>
            <a:t>Validation du CCTP de l’étude inventaire des zones humides </a:t>
          </a:r>
          <a:endParaRPr lang="fr-FR" sz="1800" kern="1200" dirty="0"/>
        </a:p>
      </dsp:txBody>
      <dsp:txXfrm>
        <a:off x="572760" y="570172"/>
        <a:ext cx="1703651" cy="1135766"/>
      </dsp:txXfrm>
    </dsp:sp>
    <dsp:sp modelId="{6FD09928-76A7-457D-83C5-22C8A0E94A06}">
      <dsp:nvSpPr>
        <dsp:cNvPr id="0" name=""/>
        <dsp:cNvSpPr/>
      </dsp:nvSpPr>
      <dsp:spPr>
        <a:xfrm>
          <a:off x="2560353" y="570172"/>
          <a:ext cx="2839417" cy="1135766"/>
        </a:xfrm>
        <a:prstGeom prst="chevron">
          <a:avLst/>
        </a:prstGeom>
        <a:solidFill>
          <a:srgbClr val="4CAFC1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800" kern="1200" dirty="0" smtClean="0"/>
            <a:t>Marché public </a:t>
          </a:r>
          <a:endParaRPr lang="fr-FR" sz="1800" kern="1200" dirty="0"/>
        </a:p>
      </dsp:txBody>
      <dsp:txXfrm>
        <a:off x="3128236" y="570172"/>
        <a:ext cx="1703651" cy="1135766"/>
      </dsp:txXfrm>
    </dsp:sp>
    <dsp:sp modelId="{AF093514-4816-4047-A9DB-37F3F6086A6D}">
      <dsp:nvSpPr>
        <dsp:cNvPr id="0" name=""/>
        <dsp:cNvSpPr/>
      </dsp:nvSpPr>
      <dsp:spPr>
        <a:xfrm>
          <a:off x="5115829" y="570172"/>
          <a:ext cx="2839417" cy="1135766"/>
        </a:xfrm>
        <a:prstGeom prst="chevron">
          <a:avLst/>
        </a:prstGeom>
        <a:solidFill>
          <a:srgbClr val="4CAFC1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800" kern="1200" dirty="0" smtClean="0"/>
            <a:t>Stratégie financière</a:t>
          </a:r>
          <a:endParaRPr lang="fr-FR" sz="1800" kern="1200" dirty="0"/>
        </a:p>
      </dsp:txBody>
      <dsp:txXfrm>
        <a:off x="5683712" y="570172"/>
        <a:ext cx="1703651" cy="1135766"/>
      </dsp:txXfrm>
    </dsp:sp>
    <dsp:sp modelId="{B02CDDFD-1D22-424C-8087-4E56F2B42D24}">
      <dsp:nvSpPr>
        <dsp:cNvPr id="0" name=""/>
        <dsp:cNvSpPr/>
      </dsp:nvSpPr>
      <dsp:spPr>
        <a:xfrm>
          <a:off x="7671304" y="570172"/>
          <a:ext cx="2839417" cy="1135766"/>
        </a:xfrm>
        <a:prstGeom prst="chevron">
          <a:avLst/>
        </a:prstGeom>
        <a:solidFill>
          <a:srgbClr val="4CAFC1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800" kern="1200" dirty="0" smtClean="0"/>
            <a:t>Réalisation</a:t>
          </a:r>
          <a:endParaRPr lang="fr-FR" sz="1800" kern="1200" dirty="0"/>
        </a:p>
      </dsp:txBody>
      <dsp:txXfrm>
        <a:off x="8239187" y="570172"/>
        <a:ext cx="1703651" cy="113576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36DF321-22AB-4B50-90D7-3751D503A3EE}">
      <dsp:nvSpPr>
        <dsp:cNvPr id="0" name=""/>
        <dsp:cNvSpPr/>
      </dsp:nvSpPr>
      <dsp:spPr>
        <a:xfrm>
          <a:off x="5165" y="0"/>
          <a:ext cx="3006960" cy="757644"/>
        </a:xfrm>
        <a:prstGeom prst="chevron">
          <a:avLst/>
        </a:prstGeom>
        <a:solidFill>
          <a:srgbClr val="4CAFC1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0013" tIns="33338" rIns="33338" bIns="33338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500" kern="1200" dirty="0" smtClean="0"/>
            <a:t>Concertation territorial </a:t>
          </a:r>
          <a:endParaRPr lang="fr-FR" sz="2500" kern="1200" dirty="0"/>
        </a:p>
      </dsp:txBody>
      <dsp:txXfrm>
        <a:off x="383987" y="0"/>
        <a:ext cx="2249316" cy="757644"/>
      </dsp:txXfrm>
    </dsp:sp>
    <dsp:sp modelId="{6FD09928-76A7-457D-83C5-22C8A0E94A06}">
      <dsp:nvSpPr>
        <dsp:cNvPr id="0" name=""/>
        <dsp:cNvSpPr/>
      </dsp:nvSpPr>
      <dsp:spPr>
        <a:xfrm>
          <a:off x="2711430" y="0"/>
          <a:ext cx="3006960" cy="757644"/>
        </a:xfrm>
        <a:prstGeom prst="chevron">
          <a:avLst/>
        </a:prstGeom>
        <a:solidFill>
          <a:srgbClr val="4CAFC1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0013" tIns="33338" rIns="33338" bIns="33338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500" kern="1200" dirty="0" smtClean="0"/>
            <a:t>Réalisation du CCTP</a:t>
          </a:r>
          <a:endParaRPr lang="fr-FR" sz="2500" kern="1200" dirty="0"/>
        </a:p>
      </dsp:txBody>
      <dsp:txXfrm>
        <a:off x="3090252" y="0"/>
        <a:ext cx="2249316" cy="757644"/>
      </dsp:txXfrm>
    </dsp:sp>
    <dsp:sp modelId="{AF093514-4816-4047-A9DB-37F3F6086A6D}">
      <dsp:nvSpPr>
        <dsp:cNvPr id="0" name=""/>
        <dsp:cNvSpPr/>
      </dsp:nvSpPr>
      <dsp:spPr>
        <a:xfrm>
          <a:off x="5417694" y="0"/>
          <a:ext cx="3006960" cy="757644"/>
        </a:xfrm>
        <a:prstGeom prst="chevron">
          <a:avLst/>
        </a:prstGeom>
        <a:solidFill>
          <a:srgbClr val="4CAFC1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0013" tIns="33338" rIns="33338" bIns="33338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500" kern="1200" dirty="0" smtClean="0"/>
            <a:t>Consultation</a:t>
          </a:r>
          <a:endParaRPr lang="fr-FR" sz="2500" kern="1200" dirty="0"/>
        </a:p>
      </dsp:txBody>
      <dsp:txXfrm>
        <a:off x="5796516" y="0"/>
        <a:ext cx="2249316" cy="757644"/>
      </dsp:txXfrm>
    </dsp:sp>
    <dsp:sp modelId="{B02CDDFD-1D22-424C-8087-4E56F2B42D24}">
      <dsp:nvSpPr>
        <dsp:cNvPr id="0" name=""/>
        <dsp:cNvSpPr/>
      </dsp:nvSpPr>
      <dsp:spPr>
        <a:xfrm>
          <a:off x="8123958" y="0"/>
          <a:ext cx="3006960" cy="757644"/>
        </a:xfrm>
        <a:prstGeom prst="chevron">
          <a:avLst/>
        </a:prstGeom>
        <a:solidFill>
          <a:srgbClr val="4CAFC1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0013" tIns="33338" rIns="33338" bIns="33338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500" kern="1200" dirty="0" smtClean="0"/>
            <a:t>Réalisation</a:t>
          </a:r>
          <a:endParaRPr lang="fr-FR" sz="2500" kern="1200" dirty="0"/>
        </a:p>
      </dsp:txBody>
      <dsp:txXfrm>
        <a:off x="8502780" y="0"/>
        <a:ext cx="2249316" cy="75764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9818E69-F2FF-45BE-AD65-9D2769F7CDF4}">
      <dsp:nvSpPr>
        <dsp:cNvPr id="0" name=""/>
        <dsp:cNvSpPr/>
      </dsp:nvSpPr>
      <dsp:spPr>
        <a:xfrm>
          <a:off x="509195" y="-99775"/>
          <a:ext cx="10029111" cy="5199017"/>
        </a:xfrm>
        <a:prstGeom prst="swooshArrow">
          <a:avLst>
            <a:gd name="adj1" fmla="val 25000"/>
            <a:gd name="adj2" fmla="val 25000"/>
          </a:avLst>
        </a:prstGeom>
        <a:solidFill>
          <a:srgbClr val="4CAFC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14D48CA-EBE1-49B3-82C6-792A7193F5DA}">
      <dsp:nvSpPr>
        <dsp:cNvPr id="0" name=""/>
        <dsp:cNvSpPr/>
      </dsp:nvSpPr>
      <dsp:spPr>
        <a:xfrm>
          <a:off x="2314917" y="3766214"/>
          <a:ext cx="191323" cy="19132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B14D396-483B-41B9-BA76-002E992FC13A}">
      <dsp:nvSpPr>
        <dsp:cNvPr id="0" name=""/>
        <dsp:cNvSpPr/>
      </dsp:nvSpPr>
      <dsp:spPr>
        <a:xfrm>
          <a:off x="23223" y="1772571"/>
          <a:ext cx="2313133" cy="16364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379" tIns="0" rIns="0" bIns="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000" kern="1200" dirty="0" smtClean="0">
              <a:solidFill>
                <a:srgbClr val="1888A6"/>
              </a:solidFill>
            </a:rPr>
            <a:t>22 octobre 2020 : Comité de bassin Loire-Bretagne a adopté le projet de SDAGE 2022-2027 et son PDM </a:t>
          </a:r>
          <a:endParaRPr lang="fr-FR" sz="2000" kern="1200" dirty="0">
            <a:solidFill>
              <a:srgbClr val="1888A6"/>
            </a:solidFill>
          </a:endParaRPr>
        </a:p>
      </dsp:txBody>
      <dsp:txXfrm>
        <a:off x="23223" y="1772571"/>
        <a:ext cx="2313133" cy="1636466"/>
      </dsp:txXfrm>
    </dsp:sp>
    <dsp:sp modelId="{4884DFCB-E5D8-4D4E-A81C-D3967BB4BB92}">
      <dsp:nvSpPr>
        <dsp:cNvPr id="0" name=""/>
        <dsp:cNvSpPr/>
      </dsp:nvSpPr>
      <dsp:spPr>
        <a:xfrm>
          <a:off x="4145634" y="2182453"/>
          <a:ext cx="332737" cy="33273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8570742-D5FE-4674-864C-10C47BCF29A9}">
      <dsp:nvSpPr>
        <dsp:cNvPr id="0" name=""/>
        <dsp:cNvSpPr/>
      </dsp:nvSpPr>
      <dsp:spPr>
        <a:xfrm>
          <a:off x="3581114" y="3012598"/>
          <a:ext cx="2825491" cy="16383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6310" tIns="0" rIns="0" bIns="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000" kern="1200" dirty="0" smtClean="0">
              <a:solidFill>
                <a:srgbClr val="1888A6"/>
              </a:solidFill>
            </a:rPr>
            <a:t>1</a:t>
          </a:r>
          <a:r>
            <a:rPr lang="fr-FR" sz="2000" kern="1200" baseline="30000" dirty="0" smtClean="0">
              <a:solidFill>
                <a:srgbClr val="1888A6"/>
              </a:solidFill>
            </a:rPr>
            <a:t>er</a:t>
          </a:r>
          <a:r>
            <a:rPr lang="fr-FR" sz="2000" kern="1200" baseline="0" dirty="0" smtClean="0">
              <a:solidFill>
                <a:srgbClr val="1888A6"/>
              </a:solidFill>
            </a:rPr>
            <a:t> mars 2021 début de la consultation du public et des assemblées  </a:t>
          </a:r>
          <a:r>
            <a:rPr lang="fr-FR" sz="2000" kern="1200" dirty="0" smtClean="0">
              <a:solidFill>
                <a:srgbClr val="1888A6"/>
              </a:solidFill>
            </a:rPr>
            <a:t> </a:t>
          </a:r>
          <a:endParaRPr lang="fr-FR" sz="2000" kern="1200" dirty="0"/>
        </a:p>
      </dsp:txBody>
      <dsp:txXfrm>
        <a:off x="3581114" y="3012598"/>
        <a:ext cx="2825491" cy="1638336"/>
      </dsp:txXfrm>
    </dsp:sp>
    <dsp:sp modelId="{5573C060-6803-4D91-AA5F-B27C67574CBD}">
      <dsp:nvSpPr>
        <dsp:cNvPr id="0" name=""/>
        <dsp:cNvSpPr/>
      </dsp:nvSpPr>
      <dsp:spPr>
        <a:xfrm>
          <a:off x="6263590" y="1361011"/>
          <a:ext cx="440876" cy="44087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86A877E-7F7E-4B5B-8A71-77B9D697CC62}">
      <dsp:nvSpPr>
        <dsp:cNvPr id="0" name=""/>
        <dsp:cNvSpPr/>
      </dsp:nvSpPr>
      <dsp:spPr>
        <a:xfrm>
          <a:off x="3962775" y="549869"/>
          <a:ext cx="3253736" cy="5830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33611" tIns="0" rIns="0" bIns="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000" kern="1200" dirty="0" smtClean="0">
              <a:solidFill>
                <a:srgbClr val="1888A6"/>
              </a:solidFill>
            </a:rPr>
            <a:t>1</a:t>
          </a:r>
          <a:r>
            <a:rPr lang="fr-FR" sz="2000" kern="1200" baseline="30000" dirty="0" smtClean="0">
              <a:solidFill>
                <a:srgbClr val="1888A6"/>
              </a:solidFill>
            </a:rPr>
            <a:t>er</a:t>
          </a:r>
          <a:r>
            <a:rPr lang="fr-FR" sz="2000" kern="1200" dirty="0" smtClean="0">
              <a:solidFill>
                <a:srgbClr val="1888A6"/>
              </a:solidFill>
            </a:rPr>
            <a:t> juillet 2021 fin de la consultation pour les assemblées</a:t>
          </a:r>
          <a:endParaRPr lang="fr-FR" sz="2000" kern="1200" dirty="0"/>
        </a:p>
      </dsp:txBody>
      <dsp:txXfrm>
        <a:off x="3962775" y="549869"/>
        <a:ext cx="3253736" cy="583029"/>
      </dsp:txXfrm>
    </dsp:sp>
    <dsp:sp modelId="{6477DE2B-0F11-44B9-83B6-2B7D58ACEFEB}">
      <dsp:nvSpPr>
        <dsp:cNvPr id="0" name=""/>
        <dsp:cNvSpPr/>
      </dsp:nvSpPr>
      <dsp:spPr>
        <a:xfrm>
          <a:off x="8709615" y="902940"/>
          <a:ext cx="590608" cy="59060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0A78540-E805-46AE-A7EF-028B485E2404}">
      <dsp:nvSpPr>
        <dsp:cNvPr id="0" name=""/>
        <dsp:cNvSpPr/>
      </dsp:nvSpPr>
      <dsp:spPr>
        <a:xfrm>
          <a:off x="8490727" y="2540141"/>
          <a:ext cx="2740436" cy="896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12951" tIns="0" rIns="0" bIns="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000" kern="1200" dirty="0" smtClean="0">
              <a:solidFill>
                <a:srgbClr val="1888A6"/>
              </a:solidFill>
            </a:rPr>
            <a:t>1</a:t>
          </a:r>
          <a:r>
            <a:rPr lang="fr-FR" sz="2000" kern="1200" baseline="30000" dirty="0" smtClean="0">
              <a:solidFill>
                <a:srgbClr val="1888A6"/>
              </a:solidFill>
            </a:rPr>
            <a:t>er</a:t>
          </a:r>
          <a:r>
            <a:rPr lang="fr-FR" sz="2000" kern="1200" dirty="0" smtClean="0">
              <a:solidFill>
                <a:srgbClr val="1888A6"/>
              </a:solidFill>
            </a:rPr>
            <a:t> septembre 2021 fin de la consultation pour le public </a:t>
          </a:r>
          <a:endParaRPr lang="fr-FR" sz="2000" kern="1200" dirty="0">
            <a:solidFill>
              <a:srgbClr val="1888A6"/>
            </a:solidFill>
          </a:endParaRPr>
        </a:p>
      </dsp:txBody>
      <dsp:txXfrm>
        <a:off x="8490727" y="2540141"/>
        <a:ext cx="2740436" cy="89665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160BA2-3D82-4DEE-A291-67124BAE8578}" type="datetimeFigureOut">
              <a:rPr lang="fr-FR" smtClean="0"/>
              <a:t>20/04/2021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2B359C-51AA-4DAC-A829-CA339AC7A89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085868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-651793"/>
            <a:ext cx="12192000" cy="8161585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2" cy="6858000"/>
          </a:xfrm>
          <a:prstGeom prst="rect">
            <a:avLst/>
          </a:prstGeom>
        </p:spPr>
      </p:pic>
      <p:sp>
        <p:nvSpPr>
          <p:cNvPr id="9" name="Espace réservé du pied de page 8"/>
          <p:cNvSpPr>
            <a:spLocks noGrp="1"/>
          </p:cNvSpPr>
          <p:nvPr>
            <p:ph type="ftr" sz="quarter" idx="11"/>
          </p:nvPr>
        </p:nvSpPr>
        <p:spPr>
          <a:xfrm>
            <a:off x="7239000" y="6356349"/>
            <a:ext cx="4114800" cy="365125"/>
          </a:xfrm>
        </p:spPr>
        <p:txBody>
          <a:bodyPr/>
          <a:lstStyle>
            <a:lvl1pPr algn="r">
              <a:defRPr b="1"/>
            </a:lvl1pPr>
          </a:lstStyle>
          <a:p>
            <a:r>
              <a:rPr lang="fr-FR" smtClean="0"/>
              <a:t>CLE - 26 avril 2021</a:t>
            </a:r>
            <a:endParaRPr lang="fr-FR" b="0" dirty="0"/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0" y="1122362"/>
            <a:ext cx="4464421" cy="2987059"/>
          </a:xfrm>
        </p:spPr>
        <p:txBody>
          <a:bodyPr anchor="b">
            <a:normAutofit/>
          </a:bodyPr>
          <a:lstStyle>
            <a:lvl1pPr algn="r">
              <a:defRPr sz="5000" b="1"/>
            </a:lvl1pPr>
          </a:lstStyle>
          <a:p>
            <a:r>
              <a:rPr lang="fr-FR" dirty="0" smtClean="0"/>
              <a:t>Modifiez le style du titre</a:t>
            </a:r>
            <a:endParaRPr lang="fr-FR" dirty="0"/>
          </a:p>
        </p:txBody>
      </p:sp>
      <p:sp>
        <p:nvSpPr>
          <p:cNvPr id="8" name="Espace réservé de la date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fld id="{7713AB37-943C-480F-8B90-77F02C7AC78D}" type="datetime1">
              <a:rPr lang="fr-FR" smtClean="0"/>
              <a:t>20/04/2021</a:t>
            </a:fld>
            <a:endParaRPr lang="fr-FR" dirty="0"/>
          </a:p>
        </p:txBody>
      </p:sp>
      <p:sp>
        <p:nvSpPr>
          <p:cNvPr id="10" name="Sous-titre 2"/>
          <p:cNvSpPr>
            <a:spLocks noGrp="1"/>
          </p:cNvSpPr>
          <p:nvPr>
            <p:ph type="subTitle" idx="1"/>
          </p:nvPr>
        </p:nvSpPr>
        <p:spPr>
          <a:xfrm>
            <a:off x="0" y="4198648"/>
            <a:ext cx="4464421" cy="387276"/>
          </a:xfrm>
        </p:spPr>
        <p:txBody>
          <a:bodyPr>
            <a:normAutofit/>
          </a:bodyPr>
          <a:lstStyle>
            <a:lvl1pPr marL="0" indent="0" algn="ctr">
              <a:buNone/>
              <a:defRPr sz="1600" b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741244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88BDC-CD61-4B62-85E0-FAE49BDC0801}" type="datetime1">
              <a:rPr lang="fr-FR" smtClean="0"/>
              <a:t>20/04/2021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CLE - 26 avril 2021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9EACA-8E9F-493B-B753-14A4F5C8142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919063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CD103-A2B1-424A-AEEA-7246186C1E29}" type="datetime1">
              <a:rPr lang="fr-FR" smtClean="0"/>
              <a:t>20/04/2021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CLE - 26 avril 2021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9EACA-8E9F-493B-B753-14A4F5C8142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119592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 b="1">
                <a:solidFill>
                  <a:srgbClr val="00537B"/>
                </a:solidFill>
              </a:defRPr>
            </a:lvl1pPr>
          </a:lstStyle>
          <a:p>
            <a:r>
              <a:rPr lang="fr-FR" dirty="0" smtClean="0"/>
              <a:t>Modifiez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1888A6"/>
                </a:solidFill>
              </a:defRPr>
            </a:lvl1pPr>
            <a:lvl2pPr>
              <a:defRPr>
                <a:solidFill>
                  <a:srgbClr val="1888A6"/>
                </a:solidFill>
              </a:defRPr>
            </a:lvl2pPr>
            <a:lvl3pPr>
              <a:defRPr>
                <a:solidFill>
                  <a:srgbClr val="1888A6"/>
                </a:solidFill>
              </a:defRPr>
            </a:lvl3pPr>
            <a:lvl4pPr>
              <a:defRPr>
                <a:solidFill>
                  <a:srgbClr val="1888A6"/>
                </a:solidFill>
              </a:defRPr>
            </a:lvl4pPr>
            <a:lvl5pPr>
              <a:defRPr>
                <a:solidFill>
                  <a:srgbClr val="1888A6"/>
                </a:solidFill>
              </a:defRPr>
            </a:lvl5pPr>
          </a:lstStyle>
          <a:p>
            <a:pPr lvl="0"/>
            <a:r>
              <a:rPr lang="fr-FR" dirty="0" smtClean="0"/>
              <a:t>Modifiez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533C5A-0674-4BD1-AA93-B27C6E0495B9}" type="datetime1">
              <a:rPr lang="fr-FR" smtClean="0"/>
              <a:t>20/04/2021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fr-FR" smtClean="0"/>
              <a:t>CLE - 26 avril 2021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9EACA-8E9F-493B-B753-14A4F5C8142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181164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1751807"/>
            <a:ext cx="5708799" cy="2852737"/>
          </a:xfrm>
        </p:spPr>
        <p:txBody>
          <a:bodyPr anchor="b">
            <a:normAutofit/>
          </a:bodyPr>
          <a:lstStyle>
            <a:lvl1pPr algn="r">
              <a:defRPr sz="4000" b="1"/>
            </a:lvl1pPr>
          </a:lstStyle>
          <a:p>
            <a:r>
              <a:rPr lang="fr-FR" dirty="0" smtClean="0"/>
              <a:t>Modifiez le style du titre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A4767-EBEA-4DF2-94F5-5EEB07BB0DD5}" type="datetime1">
              <a:rPr lang="fr-FR" smtClean="0"/>
              <a:t>20/04/2021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fr-FR" smtClean="0"/>
              <a:t>CLE - 26 avril 2021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9EACA-8E9F-493B-B753-14A4F5C8142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958803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FD2E8D-00C1-419F-ADDC-113E1BEB291D}" type="datetime1">
              <a:rPr lang="fr-FR" smtClean="0"/>
              <a:t>20/04/2021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CLE - 26 avril 2021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9EACA-8E9F-493B-B753-14A4F5C8142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60472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37C25-3BA9-4184-9586-7BA433CCD5EB}" type="datetime1">
              <a:rPr lang="fr-FR" smtClean="0"/>
              <a:t>20/04/2021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CLE - 26 avril 2021</a:t>
            </a:r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9EACA-8E9F-493B-B753-14A4F5C8142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723322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A1F045-435A-4590-AE02-78D64437E867}" type="datetime1">
              <a:rPr lang="fr-FR" smtClean="0"/>
              <a:t>20/04/2021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CLE - 26 avril 2021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9EACA-8E9F-493B-B753-14A4F5C8142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121626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37752-C975-4752-81BE-288ABF3D27C5}" type="datetime1">
              <a:rPr lang="fr-FR" smtClean="0"/>
              <a:t>20/04/2021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CLE - 26 avril 2021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9EACA-8E9F-493B-B753-14A4F5C8142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368681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 b="1">
                <a:solidFill>
                  <a:srgbClr val="00537B"/>
                </a:solidFill>
              </a:defRPr>
            </a:lvl1pPr>
          </a:lstStyle>
          <a:p>
            <a:r>
              <a:rPr lang="fr-FR" dirty="0" smtClean="0"/>
              <a:t>Modifiez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7401260" y="1452282"/>
            <a:ext cx="3954127" cy="3980330"/>
          </a:xfrm>
        </p:spPr>
        <p:txBody>
          <a:bodyPr>
            <a:normAutofit/>
          </a:bodyPr>
          <a:lstStyle>
            <a:lvl1pPr algn="r">
              <a:defRPr sz="2400" b="1">
                <a:solidFill>
                  <a:srgbClr val="FAB721"/>
                </a:solidFill>
              </a:defRPr>
            </a:lvl1pPr>
            <a:lvl2pPr algn="r">
              <a:defRPr sz="2000">
                <a:solidFill>
                  <a:srgbClr val="FAB721"/>
                </a:solidFill>
              </a:defRPr>
            </a:lvl2pPr>
            <a:lvl3pPr algn="r">
              <a:defRPr sz="1600">
                <a:solidFill>
                  <a:srgbClr val="FAB721"/>
                </a:solidFill>
              </a:defRPr>
            </a:lvl3pPr>
            <a:lvl4pPr algn="r">
              <a:defRPr sz="2400">
                <a:solidFill>
                  <a:srgbClr val="FAB721"/>
                </a:solidFill>
              </a:defRPr>
            </a:lvl4pPr>
            <a:lvl5pPr algn="r">
              <a:defRPr sz="2400">
                <a:solidFill>
                  <a:srgbClr val="FAB72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dirty="0" smtClean="0"/>
              <a:t>Modifiez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solidFill>
                  <a:srgbClr val="1888A6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dirty="0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EAB59-9027-419C-84F0-63A864D484B0}" type="datetime1">
              <a:rPr lang="fr-FR" smtClean="0"/>
              <a:t>20/04/2021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fr-FR" smtClean="0"/>
              <a:t>CLE - 26 avril 2021</a:t>
            </a:r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9EACA-8E9F-493B-B753-14A4F5C8142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21785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DDF1AC-E70F-4837-989E-4BC510FAE428}" type="datetime1">
              <a:rPr lang="fr-FR" smtClean="0"/>
              <a:t>20/04/2021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CLE - 26 avril 2021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9EACA-8E9F-493B-B753-14A4F5C8142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779373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00970D-D6F6-4597-8919-E98D856D73C1}" type="datetime1">
              <a:rPr lang="fr-FR" smtClean="0"/>
              <a:t>20/04/2021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smtClean="0"/>
              <a:t>CLE - 26 avril 2021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59EACA-8E9F-493B-B753-14A4F5C8142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331140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smtClean="0"/>
              <a:t>CLE - 26 avril 2021</a:t>
            </a:r>
            <a:endParaRPr lang="fr-FR" b="0" dirty="0"/>
          </a:p>
        </p:txBody>
      </p:sp>
      <p:sp>
        <p:nvSpPr>
          <p:cNvPr id="3" name="Titre 2"/>
          <p:cNvSpPr>
            <a:spLocks noGrp="1"/>
          </p:cNvSpPr>
          <p:nvPr>
            <p:ph type="ctrTitle"/>
          </p:nvPr>
        </p:nvSpPr>
        <p:spPr>
          <a:xfrm>
            <a:off x="0" y="1122362"/>
            <a:ext cx="4441371" cy="2987059"/>
          </a:xfrm>
        </p:spPr>
        <p:txBody>
          <a:bodyPr/>
          <a:lstStyle/>
          <a:p>
            <a:r>
              <a:rPr lang="fr-FR" smtClean="0"/>
              <a:t>Commission </a:t>
            </a:r>
            <a:r>
              <a:rPr lang="fr-FR" dirty="0" smtClean="0"/>
              <a:t>Locale de l’Eau</a:t>
            </a:r>
            <a:endParaRPr lang="fr-FR" dirty="0"/>
          </a:p>
        </p:txBody>
      </p:sp>
      <p:sp>
        <p:nvSpPr>
          <p:cNvPr id="5" name="Sous-titr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FR" dirty="0" smtClean="0"/>
              <a:t>Séance en </a:t>
            </a:r>
            <a:r>
              <a:rPr lang="fr-FR" dirty="0" err="1" smtClean="0"/>
              <a:t>distanciel</a:t>
            </a:r>
            <a:r>
              <a:rPr lang="fr-FR" dirty="0" smtClean="0"/>
              <a:t>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73895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3400" y="0"/>
            <a:ext cx="10515600" cy="1325563"/>
          </a:xfrm>
        </p:spPr>
        <p:txBody>
          <a:bodyPr/>
          <a:lstStyle/>
          <a:p>
            <a:r>
              <a:rPr lang="fr-FR" dirty="0" smtClean="0"/>
              <a:t>A noter 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12437" y="1311564"/>
            <a:ext cx="8044872" cy="4830618"/>
          </a:xfrm>
        </p:spPr>
        <p:txBody>
          <a:bodyPr>
            <a:normAutofit fontScale="77500" lnSpcReduction="20000"/>
          </a:bodyPr>
          <a:lstStyle/>
          <a:p>
            <a:r>
              <a:rPr lang="fr-FR" dirty="0" smtClean="0"/>
              <a:t>Études HMUC Fouzon : en attente de validation par le Bureau de la phase 1 </a:t>
            </a:r>
          </a:p>
          <a:p>
            <a:endParaRPr lang="fr-FR" dirty="0" smtClean="0"/>
          </a:p>
          <a:p>
            <a:r>
              <a:rPr lang="fr-FR" dirty="0" smtClean="0"/>
              <a:t>Le montage du dossier technique et financier liés à l’inventaire des « Zones humides » mutualisé avec le SAGE Cher amont </a:t>
            </a:r>
          </a:p>
          <a:p>
            <a:endParaRPr lang="fr-FR" dirty="0" smtClean="0"/>
          </a:p>
          <a:p>
            <a:r>
              <a:rPr lang="fr-FR" dirty="0" smtClean="0"/>
              <a:t>La définition du programme d’actions du future contrat territorial du bassin du Modon </a:t>
            </a:r>
          </a:p>
          <a:p>
            <a:endParaRPr lang="fr-FR" dirty="0" smtClean="0"/>
          </a:p>
          <a:p>
            <a:r>
              <a:rPr lang="fr-FR" dirty="0" smtClean="0"/>
              <a:t>La première année de mise en œuvre du CT « Cher canalisé et affluents » avec comme projet phare les travaux du bras de contournement du Cher à Savonnières </a:t>
            </a:r>
          </a:p>
          <a:p>
            <a:endParaRPr lang="fr-FR" dirty="0" smtClean="0"/>
          </a:p>
          <a:p>
            <a:r>
              <a:rPr lang="fr-FR" dirty="0" smtClean="0"/>
              <a:t>Le lancement du projet LIFE </a:t>
            </a:r>
            <a:r>
              <a:rPr lang="fr-FR" dirty="0" err="1" smtClean="0"/>
              <a:t>Eau&amp;Climat</a:t>
            </a:r>
            <a:r>
              <a:rPr lang="fr-FR" dirty="0" smtClean="0"/>
              <a:t> </a:t>
            </a:r>
          </a:p>
          <a:p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CLE - 26 avril 2021</a:t>
            </a:r>
            <a:endParaRPr lang="fr-FR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82809" y="2637127"/>
            <a:ext cx="2611620" cy="35093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https://www.touteleurope.eu/wp-content/uploads/2020/08/LIFE-78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5027" y="5335877"/>
            <a:ext cx="1073659" cy="713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40852" y="375666"/>
            <a:ext cx="3332631" cy="21647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14247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Bilan financier de l’animation 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CLE - 26 avril 2021</a:t>
            </a:r>
            <a:endParaRPr lang="fr-FR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2020" y="1690688"/>
            <a:ext cx="9365547" cy="1645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307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Élection du Président </a:t>
            </a:r>
            <a:endParaRPr lang="fr-FR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CLE - 26 avril 2021</a:t>
            </a:r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7767782" y="2447636"/>
            <a:ext cx="353752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/>
              <a:t>Résultats :</a:t>
            </a:r>
          </a:p>
          <a:p>
            <a:endParaRPr lang="fr-FR" sz="2800" dirty="0"/>
          </a:p>
        </p:txBody>
      </p:sp>
    </p:spTree>
    <p:extLst>
      <p:ext uri="{BB962C8B-B14F-4D97-AF65-F5344CB8AC3E}">
        <p14:creationId xmlns:p14="http://schemas.microsoft.com/office/powerpoint/2010/main" val="3349914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Élection du ou des Vice-président(s) </a:t>
            </a:r>
            <a:endParaRPr lang="fr-FR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CLE - 26 avril 2021</a:t>
            </a:r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7047346" y="1865745"/>
            <a:ext cx="353752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/>
              <a:t>Résultats :</a:t>
            </a:r>
          </a:p>
          <a:p>
            <a:endParaRPr lang="fr-FR" sz="2800" dirty="0"/>
          </a:p>
        </p:txBody>
      </p:sp>
    </p:spTree>
    <p:extLst>
      <p:ext uri="{BB962C8B-B14F-4D97-AF65-F5344CB8AC3E}">
        <p14:creationId xmlns:p14="http://schemas.microsoft.com/office/powerpoint/2010/main" val="1234380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Élection des membres du Bureau</a:t>
            </a:r>
            <a:endParaRPr lang="fr-FR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CLE - 26 avril 2021</a:t>
            </a:r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341747" y="797700"/>
            <a:ext cx="322006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/>
              <a:t>Résultats pour le collège des élus : </a:t>
            </a:r>
          </a:p>
          <a:p>
            <a:endParaRPr lang="fr-FR" sz="2800" dirty="0"/>
          </a:p>
        </p:txBody>
      </p:sp>
      <p:graphicFrame>
        <p:nvGraphicFramePr>
          <p:cNvPr id="7" name="Tableau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30931009"/>
              </p:ext>
            </p:extLst>
          </p:nvPr>
        </p:nvGraphicFramePr>
        <p:xfrm>
          <a:off x="3770811" y="348340"/>
          <a:ext cx="7898676" cy="2908988"/>
        </p:xfrm>
        <a:graphic>
          <a:graphicData uri="http://schemas.openxmlformats.org/drawingml/2006/table">
            <a:tbl>
              <a:tblPr firstRow="1" firstCol="1" bandRow="1"/>
              <a:tblGrid>
                <a:gridCol w="4680471">
                  <a:extLst>
                    <a:ext uri="{9D8B030D-6E8A-4147-A177-3AD203B41FA5}">
                      <a16:colId xmlns:a16="http://schemas.microsoft.com/office/drawing/2014/main" val="2596201453"/>
                    </a:ext>
                  </a:extLst>
                </a:gridCol>
                <a:gridCol w="3218205">
                  <a:extLst>
                    <a:ext uri="{9D8B030D-6E8A-4147-A177-3AD203B41FA5}">
                      <a16:colId xmlns:a16="http://schemas.microsoft.com/office/drawing/2014/main" val="3823800399"/>
                    </a:ext>
                  </a:extLst>
                </a:gridCol>
              </a:tblGrid>
              <a:tr h="22660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105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Collège</a:t>
                      </a:r>
                      <a:endParaRPr lang="fr-F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CAFC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105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Nom</a:t>
                      </a:r>
                      <a:endParaRPr lang="fr-FR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CAFC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9986859"/>
                  </a:ext>
                </a:extLst>
              </a:tr>
              <a:tr h="22660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105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Elus</a:t>
                      </a:r>
                      <a:r>
                        <a:rPr lang="fr-FR" sz="105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(Président)</a:t>
                      </a:r>
                      <a:endParaRPr lang="fr-F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CAFC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105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fr-FR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CAFC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682768"/>
                  </a:ext>
                </a:extLst>
              </a:tr>
              <a:tr h="22660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105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Elus</a:t>
                      </a:r>
                      <a:r>
                        <a:rPr lang="fr-FR" sz="105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(Vice-président)</a:t>
                      </a:r>
                      <a:endParaRPr lang="fr-F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CAFC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105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fr-F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CAFC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4444837"/>
                  </a:ext>
                </a:extLst>
              </a:tr>
              <a:tr h="22660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105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Elus</a:t>
                      </a:r>
                      <a:r>
                        <a:rPr lang="fr-FR" sz="105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(Vice-président)</a:t>
                      </a:r>
                      <a:endParaRPr lang="fr-F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CAFC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fr-F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CAFC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1534746"/>
                  </a:ext>
                </a:extLst>
              </a:tr>
              <a:tr h="22660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105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Elus</a:t>
                      </a:r>
                      <a:r>
                        <a:rPr lang="fr-FR" sz="105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(Vice-président)</a:t>
                      </a:r>
                      <a:endParaRPr lang="fr-F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CAFC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105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Philippe JOURDAIN</a:t>
                      </a:r>
                      <a:endParaRPr lang="fr-FR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CAFC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6678422"/>
                  </a:ext>
                </a:extLst>
              </a:tr>
              <a:tr h="22660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105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Elus</a:t>
                      </a:r>
                      <a:r>
                        <a:rPr lang="fr-FR" sz="105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(EPTB)</a:t>
                      </a:r>
                      <a:endParaRPr lang="fr-F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CAFC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105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Louis DE REDON</a:t>
                      </a:r>
                      <a:endParaRPr lang="fr-FR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CAFC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31571379"/>
                  </a:ext>
                </a:extLst>
              </a:tr>
              <a:tr h="22660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105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Elus</a:t>
                      </a:r>
                      <a:endParaRPr lang="fr-F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CAFC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105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Jean-Claude MORIN</a:t>
                      </a:r>
                      <a:endParaRPr lang="fr-FR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CAFC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6955806"/>
                  </a:ext>
                </a:extLst>
              </a:tr>
              <a:tr h="20107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105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Elus</a:t>
                      </a:r>
                      <a:endParaRPr lang="fr-F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CAFC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105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fr-F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CAFC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1150709"/>
                  </a:ext>
                </a:extLst>
              </a:tr>
              <a:tr h="22660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105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Elus</a:t>
                      </a:r>
                      <a:endParaRPr lang="fr-F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CAFC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105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Bernard MARCHAND</a:t>
                      </a:r>
                      <a:endParaRPr lang="fr-FR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CAFC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8210118"/>
                  </a:ext>
                </a:extLst>
              </a:tr>
              <a:tr h="22660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105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Elus</a:t>
                      </a:r>
                      <a:endParaRPr lang="fr-F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CAFC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fr-F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CAFC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9981696"/>
                  </a:ext>
                </a:extLst>
              </a:tr>
              <a:tr h="22660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105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Elus</a:t>
                      </a:r>
                      <a:endParaRPr lang="fr-FR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CAFC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fr-F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CAFC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3591286"/>
                  </a:ext>
                </a:extLst>
              </a:tr>
              <a:tr h="22660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105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Elus</a:t>
                      </a:r>
                      <a:endParaRPr lang="fr-FR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CAFC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fr-F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CAFC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19116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01428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Élections des référents contrats territoriaux </a:t>
            </a:r>
            <a:endParaRPr lang="fr-FR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CLE - 26 avril 2021</a:t>
            </a:r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155072" y="611712"/>
            <a:ext cx="353752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Résultats pour les référents </a:t>
            </a:r>
            <a:r>
              <a:rPr lang="fr-FR" dirty="0"/>
              <a:t>contrats territoriaux </a:t>
            </a:r>
            <a:r>
              <a:rPr lang="fr-FR" dirty="0" smtClean="0"/>
              <a:t>:</a:t>
            </a:r>
            <a:endParaRPr lang="fr-FR" sz="2800" dirty="0" smtClean="0"/>
          </a:p>
          <a:p>
            <a:endParaRPr lang="fr-FR" sz="2800" dirty="0"/>
          </a:p>
        </p:txBody>
      </p:sp>
      <p:sp>
        <p:nvSpPr>
          <p:cNvPr id="5" name="ZoneTexte 4"/>
          <p:cNvSpPr txBox="1"/>
          <p:nvPr/>
        </p:nvSpPr>
        <p:spPr>
          <a:xfrm>
            <a:off x="3135086" y="150708"/>
            <a:ext cx="869115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smtClean="0"/>
              <a:t>Référent </a:t>
            </a:r>
            <a:r>
              <a:rPr lang="fr-FR" sz="1200" dirty="0"/>
              <a:t>de la CLE pour le contrat territorial du bassin versant du </a:t>
            </a:r>
            <a:r>
              <a:rPr lang="fr-FR" sz="1200" dirty="0" smtClean="0"/>
              <a:t>Fouzon :</a:t>
            </a:r>
          </a:p>
          <a:p>
            <a:endParaRPr lang="fr-FR" sz="1200" dirty="0" smtClean="0"/>
          </a:p>
          <a:p>
            <a:endParaRPr lang="fr-FR" sz="1200" dirty="0" smtClean="0"/>
          </a:p>
          <a:p>
            <a:r>
              <a:rPr lang="fr-FR" sz="1200" dirty="0"/>
              <a:t>R</a:t>
            </a:r>
            <a:r>
              <a:rPr lang="fr-FR" sz="1200" dirty="0" smtClean="0"/>
              <a:t>éférent </a:t>
            </a:r>
            <a:r>
              <a:rPr lang="fr-FR" sz="1200" dirty="0"/>
              <a:t>de la CLE pour le contrat territorial du bassin versant du </a:t>
            </a:r>
            <a:r>
              <a:rPr lang="fr-FR" sz="1200" dirty="0" smtClean="0"/>
              <a:t>Modon :</a:t>
            </a:r>
          </a:p>
          <a:p>
            <a:endParaRPr lang="fr-FR" sz="1200" dirty="0" smtClean="0"/>
          </a:p>
          <a:p>
            <a:endParaRPr lang="fr-FR" sz="1200" dirty="0"/>
          </a:p>
          <a:p>
            <a:r>
              <a:rPr lang="fr-FR" sz="1200" dirty="0"/>
              <a:t>R</a:t>
            </a:r>
            <a:r>
              <a:rPr lang="fr-FR" sz="1200" dirty="0" smtClean="0"/>
              <a:t>éférent </a:t>
            </a:r>
            <a:r>
              <a:rPr lang="fr-FR" sz="1200" dirty="0"/>
              <a:t>de la CLE pour le contrat territorial « Cher aval » (NEC</a:t>
            </a:r>
            <a:r>
              <a:rPr lang="fr-FR" sz="1200" dirty="0" smtClean="0"/>
              <a:t>) :</a:t>
            </a:r>
          </a:p>
          <a:p>
            <a:endParaRPr lang="fr-FR" sz="1200" dirty="0" smtClean="0"/>
          </a:p>
          <a:p>
            <a:endParaRPr lang="fr-FR" sz="1200" dirty="0"/>
          </a:p>
          <a:p>
            <a:r>
              <a:rPr lang="fr-FR" sz="1200" dirty="0"/>
              <a:t>R</a:t>
            </a:r>
            <a:r>
              <a:rPr lang="fr-FR" sz="1200" dirty="0" smtClean="0"/>
              <a:t>éférent </a:t>
            </a:r>
            <a:r>
              <a:rPr lang="fr-FR" sz="1200" dirty="0"/>
              <a:t>de la CLE pour le contrat territorial du captage du Pied de Mars à </a:t>
            </a:r>
            <a:r>
              <a:rPr lang="fr-FR" sz="1200" dirty="0" smtClean="0"/>
              <a:t>Brion : </a:t>
            </a:r>
          </a:p>
          <a:p>
            <a:endParaRPr lang="fr-FR" sz="1200" dirty="0" smtClean="0"/>
          </a:p>
          <a:p>
            <a:endParaRPr lang="fr-FR" sz="1200" dirty="0"/>
          </a:p>
          <a:p>
            <a:r>
              <a:rPr lang="fr-FR" sz="1200" dirty="0"/>
              <a:t>R</a:t>
            </a:r>
            <a:r>
              <a:rPr lang="fr-FR" sz="1200" dirty="0" smtClean="0"/>
              <a:t>éférent </a:t>
            </a:r>
            <a:r>
              <a:rPr lang="fr-FR" sz="1200" dirty="0"/>
              <a:t>de la CLE pour le contrat territorial du captage de l’</a:t>
            </a:r>
            <a:r>
              <a:rPr lang="fr-FR" sz="1200" dirty="0" err="1"/>
              <a:t>Herpenty</a:t>
            </a:r>
            <a:r>
              <a:rPr lang="fr-FR" sz="1200" dirty="0"/>
              <a:t> à </a:t>
            </a:r>
            <a:r>
              <a:rPr lang="fr-FR" sz="1200" dirty="0" smtClean="0"/>
              <a:t>Bléré : </a:t>
            </a:r>
          </a:p>
          <a:p>
            <a:endParaRPr lang="fr-FR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68638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Points divers </a:t>
            </a:r>
            <a:endParaRPr lang="fr-FR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CLE - 26 avril 2021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55770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Zones Humides </a:t>
            </a:r>
            <a:endParaRPr lang="fr-FR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CLE - 26 avril 2021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00110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1514" y="3338232"/>
            <a:ext cx="1913957" cy="1800000"/>
          </a:xfrm>
        </p:spPr>
        <p:txBody>
          <a:bodyPr>
            <a:noAutofit/>
          </a:bodyPr>
          <a:lstStyle/>
          <a:p>
            <a:pPr algn="r"/>
            <a:r>
              <a:rPr lang="fr-FR" dirty="0" smtClean="0"/>
              <a:t>SAGE Cher amont</a:t>
            </a:r>
            <a:endParaRPr lang="fr-FR" dirty="0"/>
          </a:p>
        </p:txBody>
      </p:sp>
      <p:pic>
        <p:nvPicPr>
          <p:cNvPr id="14" name="Espace réservé du contenu 1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2829" y="-838"/>
            <a:ext cx="9699171" cy="6858838"/>
          </a:xfrm>
        </p:spPr>
      </p:pic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COTECH cadrage inventaire ZH – 16/09/2019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9EACA-8E9F-493B-B753-14A4F5C81423}" type="slidenum">
              <a:rPr lang="fr-FR" smtClean="0"/>
              <a:pPr/>
              <a:t>18</a:t>
            </a:fld>
            <a:endParaRPr lang="fr-FR" dirty="0"/>
          </a:p>
        </p:txBody>
      </p:sp>
      <p:sp>
        <p:nvSpPr>
          <p:cNvPr id="15" name="ZoneTexte 14"/>
          <p:cNvSpPr txBox="1"/>
          <p:nvPr/>
        </p:nvSpPr>
        <p:spPr>
          <a:xfrm>
            <a:off x="438600" y="5208682"/>
            <a:ext cx="3600000" cy="830997"/>
          </a:xfrm>
          <a:prstGeom prst="rect">
            <a:avLst/>
          </a:prstGeom>
          <a:solidFill>
            <a:schemeClr val="bg1"/>
          </a:solidFill>
          <a:ln>
            <a:solidFill>
              <a:srgbClr val="7AB7A7"/>
            </a:solidFill>
          </a:ln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1888A6"/>
                </a:solidFill>
              </a:rPr>
              <a:t>GM-4-D1 - Identifier et préserver des zones humides au travers des documents </a:t>
            </a:r>
            <a:r>
              <a:rPr lang="fr-FR" sz="1600" dirty="0" smtClean="0">
                <a:solidFill>
                  <a:srgbClr val="1888A6"/>
                </a:solidFill>
              </a:rPr>
              <a:t>d’urbanisme</a:t>
            </a:r>
          </a:p>
        </p:txBody>
      </p:sp>
      <p:sp>
        <p:nvSpPr>
          <p:cNvPr id="18" name="ZoneTexte 17"/>
          <p:cNvSpPr txBox="1"/>
          <p:nvPr/>
        </p:nvSpPr>
        <p:spPr>
          <a:xfrm>
            <a:off x="438600" y="1999021"/>
            <a:ext cx="3600000" cy="1077218"/>
          </a:xfrm>
          <a:prstGeom prst="rect">
            <a:avLst/>
          </a:prstGeom>
          <a:solidFill>
            <a:schemeClr val="bg1"/>
          </a:solidFill>
          <a:ln>
            <a:solidFill>
              <a:srgbClr val="7AB7A7"/>
            </a:solidFill>
          </a:ln>
        </p:spPr>
        <p:txBody>
          <a:bodyPr wrap="square" rtlCol="0">
            <a:spAutoFit/>
          </a:bodyPr>
          <a:lstStyle/>
          <a:p>
            <a:r>
              <a:rPr lang="fr-FR" sz="1600" dirty="0" smtClean="0">
                <a:solidFill>
                  <a:srgbClr val="1888A6"/>
                </a:solidFill>
              </a:rPr>
              <a:t>Dispositions 18 &amp; 19 </a:t>
            </a:r>
            <a:r>
              <a:rPr lang="fr-FR" sz="1600" dirty="0">
                <a:solidFill>
                  <a:srgbClr val="1888A6"/>
                </a:solidFill>
              </a:rPr>
              <a:t>: Réaliser les inventaires de terrain à l’intérieur des enveloppes </a:t>
            </a:r>
            <a:r>
              <a:rPr lang="fr-FR" sz="1600" dirty="0" smtClean="0">
                <a:solidFill>
                  <a:srgbClr val="1888A6"/>
                </a:solidFill>
              </a:rPr>
              <a:t>de </a:t>
            </a:r>
            <a:r>
              <a:rPr lang="fr-FR" sz="1600" dirty="0">
                <a:solidFill>
                  <a:srgbClr val="1888A6"/>
                </a:solidFill>
              </a:rPr>
              <a:t>forte probabilité de présence de zones humides</a:t>
            </a:r>
          </a:p>
        </p:txBody>
      </p:sp>
      <p:sp>
        <p:nvSpPr>
          <p:cNvPr id="19" name="Titre 1"/>
          <p:cNvSpPr txBox="1">
            <a:spLocks/>
          </p:cNvSpPr>
          <p:nvPr/>
        </p:nvSpPr>
        <p:spPr>
          <a:xfrm>
            <a:off x="255471" y="128571"/>
            <a:ext cx="1800000" cy="1800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00537B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fr-FR" dirty="0" smtClean="0"/>
              <a:t>SAGE Cher aval</a:t>
            </a:r>
            <a:endParaRPr lang="fr-FR" dirty="0"/>
          </a:p>
        </p:txBody>
      </p:sp>
      <p:sp>
        <p:nvSpPr>
          <p:cNvPr id="9" name="ZoneTexte 8"/>
          <p:cNvSpPr txBox="1"/>
          <p:nvPr/>
        </p:nvSpPr>
        <p:spPr>
          <a:xfrm>
            <a:off x="4475958" y="5624180"/>
            <a:ext cx="37000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smtClean="0">
                <a:solidFill>
                  <a:srgbClr val="C00000"/>
                </a:solidFill>
              </a:rPr>
              <a:t>3 Régions</a:t>
            </a:r>
          </a:p>
          <a:p>
            <a:r>
              <a:rPr lang="fr-FR" sz="1600" dirty="0" smtClean="0">
                <a:solidFill>
                  <a:srgbClr val="C00000"/>
                </a:solidFill>
              </a:rPr>
              <a:t>7 Départements</a:t>
            </a:r>
          </a:p>
          <a:p>
            <a:r>
              <a:rPr lang="fr-FR" sz="1600" dirty="0" smtClean="0">
                <a:solidFill>
                  <a:srgbClr val="C00000"/>
                </a:solidFill>
              </a:rPr>
              <a:t>14 entités hydrographiques cohérentes</a:t>
            </a:r>
            <a:endParaRPr lang="fr-FR" sz="16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1498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Objectif de la mission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r-FR" dirty="0" smtClean="0"/>
              <a:t>Réaliser </a:t>
            </a:r>
            <a:r>
              <a:rPr lang="fr-FR" dirty="0"/>
              <a:t>l’inventaire des zones humides à l’intérieur des enveloppes de très forte probabilité de </a:t>
            </a:r>
            <a:r>
              <a:rPr lang="fr-FR" dirty="0" smtClean="0"/>
              <a:t>présence :</a:t>
            </a:r>
            <a:endParaRPr lang="fr-FR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982263"/>
            <a:ext cx="9000000" cy="3061153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6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fr-FR" dirty="0" smtClean="0"/>
              <a:t>Commission Locale de l’Eau – 10/02/2020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00384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62740"/>
            <a:ext cx="10515600" cy="1325563"/>
          </a:xfrm>
        </p:spPr>
        <p:txBody>
          <a:bodyPr/>
          <a:lstStyle/>
          <a:p>
            <a:r>
              <a:rPr lang="fr-FR" dirty="0" smtClean="0"/>
              <a:t>Sommaire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26166" y="1258957"/>
            <a:ext cx="10515600" cy="4903303"/>
          </a:xfrm>
        </p:spPr>
        <p:txBody>
          <a:bodyPr>
            <a:normAutofit fontScale="92500" lnSpcReduction="20000"/>
          </a:bodyPr>
          <a:lstStyle/>
          <a:p>
            <a:r>
              <a:rPr lang="fr-FR" dirty="0" smtClean="0"/>
              <a:t>Situation du SAGE</a:t>
            </a:r>
          </a:p>
          <a:p>
            <a:r>
              <a:rPr lang="fr-FR" dirty="0"/>
              <a:t>B</a:t>
            </a:r>
            <a:r>
              <a:rPr lang="fr-FR" dirty="0" smtClean="0"/>
              <a:t>ilan de l’année 2020</a:t>
            </a:r>
          </a:p>
          <a:p>
            <a:r>
              <a:rPr lang="fr-FR" dirty="0" smtClean="0"/>
              <a:t>Élection du Président</a:t>
            </a:r>
          </a:p>
          <a:p>
            <a:r>
              <a:rPr lang="fr-FR" dirty="0" smtClean="0"/>
              <a:t>Élection Vice-président</a:t>
            </a:r>
          </a:p>
          <a:p>
            <a:r>
              <a:rPr lang="fr-FR" dirty="0" smtClean="0"/>
              <a:t>Désignation des membres du bureau</a:t>
            </a:r>
          </a:p>
          <a:p>
            <a:r>
              <a:rPr lang="fr-FR" dirty="0" smtClean="0"/>
              <a:t>Désignation des référents contrats territoriaux </a:t>
            </a:r>
          </a:p>
          <a:p>
            <a:r>
              <a:rPr lang="fr-FR" dirty="0" smtClean="0"/>
              <a:t>Points divers</a:t>
            </a:r>
          </a:p>
          <a:p>
            <a:pPr lvl="1"/>
            <a:r>
              <a:rPr lang="fr-FR" dirty="0" smtClean="0"/>
              <a:t>Zones Humides</a:t>
            </a:r>
          </a:p>
          <a:p>
            <a:pPr lvl="1"/>
            <a:r>
              <a:rPr lang="fr-FR" dirty="0" smtClean="0"/>
              <a:t>HMUC Fouzon et Cher </a:t>
            </a:r>
          </a:p>
          <a:p>
            <a:pPr lvl="1"/>
            <a:r>
              <a:rPr lang="fr-FR" dirty="0" smtClean="0"/>
              <a:t>ZEC</a:t>
            </a:r>
          </a:p>
          <a:p>
            <a:pPr lvl="1"/>
            <a:r>
              <a:rPr lang="fr-FR" dirty="0" smtClean="0"/>
              <a:t>Stage substances émergentes </a:t>
            </a:r>
          </a:p>
          <a:p>
            <a:pPr lvl="1"/>
            <a:r>
              <a:rPr lang="fr-FR" dirty="0" smtClean="0"/>
              <a:t>Contrat territorial milieux aquatique Modon</a:t>
            </a:r>
          </a:p>
          <a:p>
            <a:pPr lvl="1"/>
            <a:r>
              <a:rPr lang="fr-FR" dirty="0" smtClean="0"/>
              <a:t>Consultation sur les projets de SDAGE et de PGRI 2022-2027</a:t>
            </a:r>
          </a:p>
          <a:p>
            <a:pPr lvl="1"/>
            <a:r>
              <a:rPr lang="fr-FR" dirty="0" smtClean="0"/>
              <a:t>Prochain bureau et CLE </a:t>
            </a:r>
          </a:p>
          <a:p>
            <a:pPr lvl="1"/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CLE - 26 avril 2021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64440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Planning et coûts : </a:t>
            </a:r>
            <a:endParaRPr lang="fr-FR" dirty="0"/>
          </a:p>
        </p:txBody>
      </p:sp>
      <p:graphicFrame>
        <p:nvGraphicFramePr>
          <p:cNvPr id="6" name="Espace réservé du contenu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84808195"/>
              </p:ext>
            </p:extLst>
          </p:nvPr>
        </p:nvGraphicFramePr>
        <p:xfrm>
          <a:off x="838200" y="1485991"/>
          <a:ext cx="10515600" cy="22761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CLE - 26 avril 2021</a:t>
            </a:r>
            <a:endParaRPr lang="fr-FR" dirty="0"/>
          </a:p>
        </p:txBody>
      </p:sp>
      <p:sp>
        <p:nvSpPr>
          <p:cNvPr id="7" name="ZoneTexte 6"/>
          <p:cNvSpPr txBox="1"/>
          <p:nvPr/>
        </p:nvSpPr>
        <p:spPr>
          <a:xfrm>
            <a:off x="838200" y="3283131"/>
            <a:ext cx="9557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00537B"/>
                </a:solidFill>
              </a:rPr>
              <a:t>Janvier 2020 </a:t>
            </a:r>
            <a:endParaRPr lang="fr-FR" dirty="0">
              <a:solidFill>
                <a:srgbClr val="00537B"/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2989217" y="3283131"/>
            <a:ext cx="9557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00537B"/>
                </a:solidFill>
              </a:rPr>
              <a:t>Avril 2020</a:t>
            </a:r>
            <a:endParaRPr lang="fr-FR" dirty="0">
              <a:solidFill>
                <a:srgbClr val="00537B"/>
              </a:solidFill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5503544" y="1469234"/>
            <a:ext cx="13264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rgbClr val="00537B"/>
                </a:solidFill>
              </a:rPr>
              <a:t>CAO juillet 2020</a:t>
            </a:r>
            <a:endParaRPr lang="fr-FR" dirty="0">
              <a:solidFill>
                <a:srgbClr val="00537B"/>
              </a:solidFill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7986303" y="3291813"/>
            <a:ext cx="13618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00537B"/>
                </a:solidFill>
              </a:rPr>
              <a:t>Septembre 2021</a:t>
            </a:r>
            <a:endParaRPr lang="fr-FR" dirty="0">
              <a:solidFill>
                <a:srgbClr val="00537B"/>
              </a:solidFill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10689769" y="3319194"/>
            <a:ext cx="134547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00537B"/>
                </a:solidFill>
              </a:rPr>
              <a:t>Septembre  2022 ou 2024 </a:t>
            </a:r>
            <a:endParaRPr lang="fr-FR" dirty="0">
              <a:solidFill>
                <a:srgbClr val="00537B"/>
              </a:solidFill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5618117" y="3258202"/>
            <a:ext cx="9557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00537B"/>
                </a:solidFill>
              </a:rPr>
              <a:t>Juin 2020</a:t>
            </a:r>
            <a:endParaRPr lang="fr-FR" dirty="0">
              <a:solidFill>
                <a:srgbClr val="00537B"/>
              </a:solidFill>
            </a:endParaRPr>
          </a:p>
        </p:txBody>
      </p:sp>
      <p:graphicFrame>
        <p:nvGraphicFramePr>
          <p:cNvPr id="14" name="Tableau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8447313"/>
              </p:ext>
            </p:extLst>
          </p:nvPr>
        </p:nvGraphicFramePr>
        <p:xfrm>
          <a:off x="878432" y="4463757"/>
          <a:ext cx="9632814" cy="1280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10938">
                  <a:extLst>
                    <a:ext uri="{9D8B030D-6E8A-4147-A177-3AD203B41FA5}">
                      <a16:colId xmlns:a16="http://schemas.microsoft.com/office/drawing/2014/main" val="2344487250"/>
                    </a:ext>
                  </a:extLst>
                </a:gridCol>
                <a:gridCol w="3210938">
                  <a:extLst>
                    <a:ext uri="{9D8B030D-6E8A-4147-A177-3AD203B41FA5}">
                      <a16:colId xmlns:a16="http://schemas.microsoft.com/office/drawing/2014/main" val="507475998"/>
                    </a:ext>
                  </a:extLst>
                </a:gridCol>
                <a:gridCol w="3210938">
                  <a:extLst>
                    <a:ext uri="{9D8B030D-6E8A-4147-A177-3AD203B41FA5}">
                      <a16:colId xmlns:a16="http://schemas.microsoft.com/office/drawing/2014/main" val="30111530"/>
                    </a:ext>
                  </a:extLst>
                </a:gridCol>
              </a:tblGrid>
              <a:tr h="770094"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>
                          <a:ln>
                            <a:solidFill>
                              <a:srgbClr val="00537B"/>
                            </a:solidFill>
                          </a:ln>
                          <a:solidFill>
                            <a:srgbClr val="00537B"/>
                          </a:solidFill>
                        </a:rPr>
                        <a:t>Candidat</a:t>
                      </a:r>
                      <a:r>
                        <a:rPr lang="fr-FR" baseline="0" dirty="0" smtClean="0">
                          <a:ln>
                            <a:solidFill>
                              <a:srgbClr val="00537B"/>
                            </a:solidFill>
                          </a:ln>
                          <a:solidFill>
                            <a:srgbClr val="00537B"/>
                          </a:solidFill>
                        </a:rPr>
                        <a:t> présupposé en attente de finalisation du plan de financement </a:t>
                      </a:r>
                      <a:endParaRPr lang="fr-FR" dirty="0">
                        <a:ln>
                          <a:solidFill>
                            <a:srgbClr val="00537B"/>
                          </a:solidFill>
                        </a:ln>
                        <a:solidFill>
                          <a:srgbClr val="00537B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>
                          <a:ln>
                            <a:solidFill>
                              <a:srgbClr val="00537B"/>
                            </a:solidFill>
                          </a:ln>
                          <a:solidFill>
                            <a:srgbClr val="00537B"/>
                          </a:solidFill>
                        </a:rPr>
                        <a:t>Montant</a:t>
                      </a:r>
                      <a:r>
                        <a:rPr lang="fr-FR" baseline="0" dirty="0" smtClean="0">
                          <a:ln>
                            <a:solidFill>
                              <a:srgbClr val="00537B"/>
                            </a:solidFill>
                          </a:ln>
                          <a:solidFill>
                            <a:srgbClr val="00537B"/>
                          </a:solidFill>
                        </a:rPr>
                        <a:t> pour enveloppe de 300 km</a:t>
                      </a:r>
                      <a:r>
                        <a:rPr lang="fr-FR" baseline="30000" dirty="0" smtClean="0">
                          <a:ln>
                            <a:solidFill>
                              <a:srgbClr val="00537B"/>
                            </a:solidFill>
                          </a:ln>
                          <a:solidFill>
                            <a:srgbClr val="00537B"/>
                          </a:solidFill>
                        </a:rPr>
                        <a:t>2</a:t>
                      </a:r>
                      <a:endParaRPr lang="fr-FR" dirty="0">
                        <a:ln>
                          <a:solidFill>
                            <a:srgbClr val="00537B"/>
                          </a:solidFill>
                        </a:ln>
                        <a:solidFill>
                          <a:srgbClr val="00537B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dirty="0" smtClean="0">
                          <a:ln>
                            <a:solidFill>
                              <a:srgbClr val="00537B"/>
                            </a:solidFill>
                          </a:ln>
                          <a:solidFill>
                            <a:srgbClr val="00537B"/>
                          </a:solidFill>
                        </a:rPr>
                        <a:t>Montant</a:t>
                      </a:r>
                      <a:r>
                        <a:rPr lang="fr-FR" baseline="0" dirty="0" smtClean="0">
                          <a:ln>
                            <a:solidFill>
                              <a:srgbClr val="00537B"/>
                            </a:solidFill>
                          </a:ln>
                          <a:solidFill>
                            <a:srgbClr val="00537B"/>
                          </a:solidFill>
                        </a:rPr>
                        <a:t> pour enveloppe de 615 km</a:t>
                      </a:r>
                      <a:r>
                        <a:rPr lang="fr-FR" baseline="30000" dirty="0" smtClean="0">
                          <a:ln>
                            <a:solidFill>
                              <a:srgbClr val="00537B"/>
                            </a:solidFill>
                          </a:ln>
                          <a:solidFill>
                            <a:srgbClr val="00537B"/>
                          </a:solidFill>
                        </a:rPr>
                        <a:t>2</a:t>
                      </a:r>
                      <a:endParaRPr lang="fr-FR" dirty="0" smtClean="0">
                        <a:ln>
                          <a:solidFill>
                            <a:srgbClr val="00537B"/>
                          </a:solidFill>
                        </a:ln>
                        <a:solidFill>
                          <a:srgbClr val="00537B"/>
                        </a:solidFill>
                      </a:endParaRPr>
                    </a:p>
                    <a:p>
                      <a:pPr algn="ctr"/>
                      <a:endParaRPr lang="fr-FR" dirty="0">
                        <a:ln>
                          <a:solidFill>
                            <a:srgbClr val="00537B"/>
                          </a:solidFill>
                        </a:ln>
                        <a:solidFill>
                          <a:srgbClr val="00537B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59495662"/>
                  </a:ext>
                </a:extLst>
              </a:tr>
              <a:tr h="310326">
                <a:tc>
                  <a:txBody>
                    <a:bodyPr/>
                    <a:lstStyle/>
                    <a:p>
                      <a:r>
                        <a:rPr lang="fr-FR" dirty="0" err="1" smtClean="0">
                          <a:ln>
                            <a:solidFill>
                              <a:srgbClr val="00537B"/>
                            </a:solidFill>
                          </a:ln>
                          <a:solidFill>
                            <a:srgbClr val="00537B"/>
                          </a:solidFill>
                        </a:rPr>
                        <a:t>Cesame</a:t>
                      </a:r>
                      <a:r>
                        <a:rPr lang="fr-FR" baseline="0" dirty="0" smtClean="0">
                          <a:ln>
                            <a:solidFill>
                              <a:srgbClr val="00537B"/>
                            </a:solidFill>
                          </a:ln>
                          <a:solidFill>
                            <a:srgbClr val="00537B"/>
                          </a:solidFill>
                        </a:rPr>
                        <a:t> Environnement</a:t>
                      </a:r>
                      <a:endParaRPr lang="fr-FR" dirty="0">
                        <a:ln>
                          <a:solidFill>
                            <a:srgbClr val="00537B"/>
                          </a:solidFill>
                        </a:ln>
                        <a:solidFill>
                          <a:srgbClr val="00537B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>
                          <a:ln>
                            <a:solidFill>
                              <a:srgbClr val="00537B"/>
                            </a:solidFill>
                          </a:ln>
                          <a:solidFill>
                            <a:srgbClr val="00537B"/>
                          </a:solidFill>
                        </a:rPr>
                        <a:t> 306 651,08</a:t>
                      </a:r>
                      <a:r>
                        <a:rPr lang="fr-FR" baseline="0" dirty="0" smtClean="0">
                          <a:ln>
                            <a:solidFill>
                              <a:srgbClr val="00537B"/>
                            </a:solidFill>
                          </a:ln>
                          <a:solidFill>
                            <a:srgbClr val="00537B"/>
                          </a:solidFill>
                        </a:rPr>
                        <a:t> TTC</a:t>
                      </a:r>
                      <a:endParaRPr lang="fr-FR" dirty="0">
                        <a:ln>
                          <a:solidFill>
                            <a:srgbClr val="00537B"/>
                          </a:solidFill>
                        </a:ln>
                        <a:solidFill>
                          <a:srgbClr val="00537B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>
                          <a:ln>
                            <a:solidFill>
                              <a:srgbClr val="00537B"/>
                            </a:solidFill>
                          </a:ln>
                          <a:solidFill>
                            <a:srgbClr val="00537B"/>
                          </a:solidFill>
                        </a:rPr>
                        <a:t>666 168,00</a:t>
                      </a:r>
                      <a:r>
                        <a:rPr lang="fr-FR" baseline="0" dirty="0" smtClean="0">
                          <a:ln>
                            <a:solidFill>
                              <a:srgbClr val="00537B"/>
                            </a:solidFill>
                          </a:ln>
                          <a:solidFill>
                            <a:srgbClr val="00537B"/>
                          </a:solidFill>
                        </a:rPr>
                        <a:t> € TTC</a:t>
                      </a:r>
                      <a:endParaRPr lang="fr-FR" dirty="0">
                        <a:ln>
                          <a:solidFill>
                            <a:srgbClr val="00537B"/>
                          </a:solidFill>
                        </a:ln>
                        <a:solidFill>
                          <a:srgbClr val="00537B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8116692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8124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HMUC Fouzon et Cher </a:t>
            </a:r>
            <a:endParaRPr lang="fr-FR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CLE - 26 avril 2021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99636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altLang="fr-FR" cap="small" dirty="0"/>
              <a:t>Cadre de l’étude H.M.U.C.</a:t>
            </a:r>
            <a:r>
              <a:rPr lang="fr-FR" altLang="fr-FR" kern="0" cap="small" dirty="0"/>
              <a:t/>
            </a:r>
            <a:br>
              <a:rPr lang="fr-FR" altLang="fr-FR" kern="0" cap="small" dirty="0"/>
            </a:b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HMUC FOUZON– 08/04/21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24118" y="1616913"/>
            <a:ext cx="4886472" cy="4426835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fr-FR" altLang="fr-FR" kern="0" dirty="0" smtClean="0">
                <a:solidFill>
                  <a:srgbClr val="030F40"/>
                </a:solidFill>
              </a:rPr>
              <a:t>SDAGE </a:t>
            </a:r>
            <a:r>
              <a:rPr lang="fr-FR" altLang="fr-FR" kern="0" dirty="0">
                <a:solidFill>
                  <a:srgbClr val="030F40"/>
                </a:solidFill>
              </a:rPr>
              <a:t>Loire-Bretagne </a:t>
            </a:r>
            <a:r>
              <a:rPr lang="fr-FR" altLang="fr-FR" kern="0" dirty="0" smtClean="0">
                <a:solidFill>
                  <a:srgbClr val="030F40"/>
                </a:solidFill>
              </a:rPr>
              <a:t>2016-2021</a:t>
            </a:r>
            <a:endParaRPr lang="fr-FR" dirty="0" smtClean="0">
              <a:solidFill>
                <a:srgbClr val="00537B"/>
              </a:solidFill>
            </a:endParaRPr>
          </a:p>
          <a:p>
            <a:r>
              <a:rPr lang="fr-FR" dirty="0">
                <a:solidFill>
                  <a:srgbClr val="00537B"/>
                </a:solidFill>
              </a:rPr>
              <a:t>Orientation 7B – Assurer l’équilibre entre la ressource et les besoins à l’étiage </a:t>
            </a:r>
            <a:endParaRPr lang="fr-FR" dirty="0" smtClean="0">
              <a:solidFill>
                <a:srgbClr val="00537B"/>
              </a:solidFill>
            </a:endParaRPr>
          </a:p>
          <a:p>
            <a:endParaRPr lang="fr-FR" dirty="0">
              <a:solidFill>
                <a:srgbClr val="00537B"/>
              </a:solidFill>
            </a:endParaRPr>
          </a:p>
          <a:p>
            <a:r>
              <a:rPr lang="fr-FR" dirty="0">
                <a:solidFill>
                  <a:srgbClr val="00537B"/>
                </a:solidFill>
              </a:rPr>
              <a:t>BV Fouzon classé en disposition </a:t>
            </a:r>
            <a:r>
              <a:rPr lang="fr-FR" dirty="0" smtClean="0">
                <a:solidFill>
                  <a:srgbClr val="00537B"/>
                </a:solidFill>
              </a:rPr>
              <a:t>7B-3</a:t>
            </a:r>
          </a:p>
          <a:p>
            <a:pPr lvl="1"/>
            <a:r>
              <a:rPr lang="fr-FR" dirty="0">
                <a:solidFill>
                  <a:srgbClr val="00537B"/>
                </a:solidFill>
              </a:rPr>
              <a:t>« </a:t>
            </a:r>
            <a:r>
              <a:rPr lang="fr-FR" i="1" dirty="0">
                <a:solidFill>
                  <a:srgbClr val="00537B"/>
                </a:solidFill>
              </a:rPr>
              <a:t>Bassins avec un plafonnement, au niveau actuel, des prélèvements à l’étiage pour prévenir l’apparition d’un déficit quantitatif </a:t>
            </a:r>
            <a:r>
              <a:rPr lang="fr-FR" dirty="0">
                <a:solidFill>
                  <a:srgbClr val="00537B"/>
                </a:solidFill>
              </a:rPr>
              <a:t>» </a:t>
            </a:r>
          </a:p>
          <a:p>
            <a:pPr lvl="1"/>
            <a:endParaRPr lang="fr-FR" dirty="0" smtClean="0">
              <a:solidFill>
                <a:srgbClr val="00537B"/>
              </a:solidFill>
            </a:endParaRPr>
          </a:p>
          <a:p>
            <a:r>
              <a:rPr lang="fr-FR" dirty="0" smtClean="0">
                <a:solidFill>
                  <a:srgbClr val="00537B"/>
                </a:solidFill>
              </a:rPr>
              <a:t>Disposition dans le PAGD du SAGE Cher aval sur l’amélioration de la connaissance du fonctionnement hydrologique et hydrogéologique sur le bassin du Fouzon </a:t>
            </a:r>
            <a:endParaRPr lang="fr-FR" dirty="0">
              <a:solidFill>
                <a:srgbClr val="00537B"/>
              </a:solidFill>
            </a:endParaRP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0961EDEB-61B1-4706-B905-50BCFDA5E2E2}"/>
              </a:ext>
            </a:extLst>
          </p:cNvPr>
          <p:cNvGrpSpPr/>
          <p:nvPr/>
        </p:nvGrpSpPr>
        <p:grpSpPr>
          <a:xfrm>
            <a:off x="6096001" y="1313074"/>
            <a:ext cx="6096000" cy="4663888"/>
            <a:chOff x="3716685" y="1700808"/>
            <a:chExt cx="5427315" cy="4098177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19EF6745-9D0A-4BC2-970D-59DD976C374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716685" y="1700808"/>
              <a:ext cx="5427315" cy="4098177"/>
            </a:xfrm>
            <a:prstGeom prst="rect">
              <a:avLst/>
            </a:prstGeom>
          </p:spPr>
        </p:pic>
        <p:sp>
          <p:nvSpPr>
            <p:cNvPr id="8" name="Rectangle à coins arrondis 26">
              <a:extLst>
                <a:ext uri="{FF2B5EF4-FFF2-40B4-BE49-F238E27FC236}">
                  <a16:creationId xmlns:a16="http://schemas.microsoft.com/office/drawing/2014/main" id="{0E6D28AA-E99E-4FD0-BB3B-34D1C0CE4FD3}"/>
                </a:ext>
              </a:extLst>
            </p:cNvPr>
            <p:cNvSpPr/>
            <p:nvPr/>
          </p:nvSpPr>
          <p:spPr>
            <a:xfrm>
              <a:off x="7108382" y="3548552"/>
              <a:ext cx="396044" cy="324035"/>
            </a:xfrm>
            <a:prstGeom prst="roundRect">
              <a:avLst/>
            </a:prstGeom>
            <a:noFill/>
            <a:ln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rgbClr val="FFFFFF"/>
                </a:solidFill>
              </a:endParaRPr>
            </a:p>
          </p:txBody>
        </p:sp>
        <p:sp>
          <p:nvSpPr>
            <p:cNvPr id="10" name="Rectangle à coins arrondis 26">
              <a:extLst>
                <a:ext uri="{FF2B5EF4-FFF2-40B4-BE49-F238E27FC236}">
                  <a16:creationId xmlns:a16="http://schemas.microsoft.com/office/drawing/2014/main" id="{CE123959-2618-4775-BE01-98F6BFFFC4E8}"/>
                </a:ext>
              </a:extLst>
            </p:cNvPr>
            <p:cNvSpPr/>
            <p:nvPr/>
          </p:nvSpPr>
          <p:spPr>
            <a:xfrm>
              <a:off x="3763684" y="4611097"/>
              <a:ext cx="556287" cy="186055"/>
            </a:xfrm>
            <a:prstGeom prst="roundRect">
              <a:avLst/>
            </a:prstGeom>
            <a:noFill/>
            <a:ln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rgbClr val="FFFFFF"/>
                </a:solidFill>
              </a:endParaRPr>
            </a:p>
          </p:txBody>
        </p:sp>
      </p:grpSp>
      <p:sp>
        <p:nvSpPr>
          <p:cNvPr id="5" name="Ellipse 4"/>
          <p:cNvSpPr/>
          <p:nvPr/>
        </p:nvSpPr>
        <p:spPr>
          <a:xfrm>
            <a:off x="9863308" y="3373704"/>
            <a:ext cx="521948" cy="497929"/>
          </a:xfrm>
          <a:prstGeom prst="ellipse">
            <a:avLst/>
          </a:prstGeom>
          <a:noFill/>
          <a:ln w="38100">
            <a:solidFill>
              <a:srgbClr val="00537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25096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50223" y="417376"/>
            <a:ext cx="3960223" cy="1325563"/>
          </a:xfrm>
        </p:spPr>
        <p:txBody>
          <a:bodyPr>
            <a:normAutofit fontScale="90000"/>
          </a:bodyPr>
          <a:lstStyle/>
          <a:p>
            <a:r>
              <a:rPr lang="fr-FR" altLang="fr-FR" cap="small" dirty="0"/>
              <a:t>Méthodologie de l’étude</a:t>
            </a:r>
            <a:r>
              <a:rPr lang="fr-FR" altLang="fr-FR" kern="0" cap="small" dirty="0"/>
              <a:t/>
            </a:r>
            <a:br>
              <a:rPr lang="fr-FR" altLang="fr-FR" kern="0" cap="small" dirty="0"/>
            </a:b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HMUC FOUZON– 08/04/21</a:t>
            </a: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2611" y="138429"/>
            <a:ext cx="7761577" cy="5930537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0" y="1491714"/>
            <a:ext cx="450015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600"/>
              </a:spcAft>
            </a:pPr>
            <a:r>
              <a:rPr lang="fr-FR" altLang="fr-FR" b="1" i="1" kern="0" dirty="0">
                <a:solidFill>
                  <a:srgbClr val="00537B"/>
                </a:solidFill>
              </a:rPr>
              <a:t>&gt; </a:t>
            </a:r>
            <a:r>
              <a:rPr lang="fr-FR" i="1" dirty="0">
                <a:solidFill>
                  <a:srgbClr val="00537B"/>
                </a:solidFill>
              </a:rPr>
              <a:t>Bassin versant du Fouzon = 1 012 km²</a:t>
            </a:r>
          </a:p>
          <a:p>
            <a:pPr algn="just">
              <a:spcAft>
                <a:spcPts val="600"/>
              </a:spcAft>
              <a:buClr>
                <a:schemeClr val="tx2"/>
              </a:buClr>
            </a:pPr>
            <a:r>
              <a:rPr lang="fr-FR" altLang="fr-FR" b="1" i="1" kern="0" dirty="0">
                <a:solidFill>
                  <a:srgbClr val="00537B"/>
                </a:solidFill>
              </a:rPr>
              <a:t>&gt; </a:t>
            </a:r>
            <a:r>
              <a:rPr lang="fr-FR" altLang="fr-FR" i="1" dirty="0">
                <a:solidFill>
                  <a:srgbClr val="00537B"/>
                </a:solidFill>
              </a:rPr>
              <a:t>Analyse menée sur 57 communes</a:t>
            </a:r>
          </a:p>
          <a:p>
            <a:pPr algn="just">
              <a:spcAft>
                <a:spcPts val="600"/>
              </a:spcAft>
              <a:buClr>
                <a:schemeClr val="tx2"/>
              </a:buClr>
            </a:pPr>
            <a:r>
              <a:rPr lang="fr-FR" altLang="fr-FR" b="1" i="1" kern="0" dirty="0">
                <a:solidFill>
                  <a:srgbClr val="00537B"/>
                </a:solidFill>
              </a:rPr>
              <a:t>&gt; </a:t>
            </a:r>
            <a:r>
              <a:rPr lang="fr-FR" altLang="fr-FR" i="1" dirty="0">
                <a:solidFill>
                  <a:srgbClr val="00537B"/>
                </a:solidFill>
                <a:latin typeface="Calibri" panose="020F0502020204030204" pitchFamily="34" charset="0"/>
              </a:rPr>
              <a:t>≈ 22 000 habitants</a:t>
            </a:r>
            <a:endParaRPr lang="fr-FR" i="1" dirty="0">
              <a:solidFill>
                <a:srgbClr val="00537B"/>
              </a:solidFill>
            </a:endParaRP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043" y="2568932"/>
            <a:ext cx="3438525" cy="3581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Flèche droite 8"/>
          <p:cNvSpPr/>
          <p:nvPr/>
        </p:nvSpPr>
        <p:spPr>
          <a:xfrm>
            <a:off x="816428" y="3492295"/>
            <a:ext cx="3222172" cy="111469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rgbClr val="00537B"/>
                </a:solidFill>
              </a:rPr>
              <a:t>Actuellement ici (en attente de validation) </a:t>
            </a:r>
            <a:endParaRPr lang="fr-FR" dirty="0">
              <a:solidFill>
                <a:srgbClr val="00537B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810103" y="3692434"/>
            <a:ext cx="478971" cy="18288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ectangle 12"/>
          <p:cNvSpPr/>
          <p:nvPr/>
        </p:nvSpPr>
        <p:spPr>
          <a:xfrm>
            <a:off x="9980023" y="3592286"/>
            <a:ext cx="862149" cy="19158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17783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7188106" cy="995082"/>
          </a:xfrm>
        </p:spPr>
        <p:txBody>
          <a:bodyPr>
            <a:normAutofit/>
          </a:bodyPr>
          <a:lstStyle/>
          <a:p>
            <a:r>
              <a:rPr lang="fr-FR" dirty="0" smtClean="0"/>
              <a:t>Ouverture sur une étude HMUC à l’échelle du bassin du Cher 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De nombreux enjeux sur le bassin du Cher : </a:t>
            </a:r>
          </a:p>
          <a:p>
            <a:r>
              <a:rPr lang="fr-FR" dirty="0" smtClean="0"/>
              <a:t>Tensions sur la ressource</a:t>
            </a:r>
          </a:p>
          <a:p>
            <a:r>
              <a:rPr lang="fr-FR" dirty="0" smtClean="0"/>
              <a:t>Changement climatique </a:t>
            </a:r>
          </a:p>
          <a:p>
            <a:r>
              <a:rPr lang="fr-FR" dirty="0" smtClean="0"/>
              <a:t>Gestion équilibrée des usages</a:t>
            </a:r>
          </a:p>
          <a:p>
            <a:r>
              <a:rPr lang="fr-FR" dirty="0" smtClean="0"/>
              <a:t>Déclinaisons opérationnelles CT </a:t>
            </a:r>
          </a:p>
          <a:p>
            <a:endParaRPr lang="fr-FR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557350" y="2006878"/>
            <a:ext cx="5965370" cy="4151875"/>
          </a:xfrm>
        </p:spPr>
        <p:txBody>
          <a:bodyPr>
            <a:normAutofit lnSpcReduction="1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b="1" dirty="0" smtClean="0">
                <a:solidFill>
                  <a:srgbClr val="00537B"/>
                </a:solidFill>
              </a:rPr>
              <a:t>Mutualisation</a:t>
            </a:r>
            <a:r>
              <a:rPr lang="fr-FR" sz="2000" dirty="0" smtClean="0">
                <a:solidFill>
                  <a:srgbClr val="00537B"/>
                </a:solidFill>
              </a:rPr>
              <a:t> de l’étude avec le SAGE Cher amont, Yèvre-Auron et Cher aval portés par l’Établissement public Loire et potentiellement avec le SAGE Sauldre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dirty="0" smtClean="0">
                <a:solidFill>
                  <a:srgbClr val="00537B"/>
                </a:solidFill>
              </a:rPr>
              <a:t>Des états de </a:t>
            </a:r>
            <a:r>
              <a:rPr lang="fr-FR" sz="2000" b="1" dirty="0" smtClean="0">
                <a:solidFill>
                  <a:srgbClr val="00537B"/>
                </a:solidFill>
              </a:rPr>
              <a:t>connaissances variés </a:t>
            </a:r>
            <a:r>
              <a:rPr lang="fr-FR" sz="2000" dirty="0" smtClean="0">
                <a:solidFill>
                  <a:srgbClr val="00537B"/>
                </a:solidFill>
              </a:rPr>
              <a:t>entre les SAGE</a:t>
            </a:r>
            <a:endParaRPr lang="fr-FR" sz="1800" dirty="0">
              <a:solidFill>
                <a:srgbClr val="00537B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dirty="0" smtClean="0">
                <a:solidFill>
                  <a:srgbClr val="00537B"/>
                </a:solidFill>
              </a:rPr>
              <a:t>Établissement public Loire partenaire du projet </a:t>
            </a:r>
            <a:r>
              <a:rPr lang="fr-FR" sz="2000" b="1" dirty="0" smtClean="0">
                <a:solidFill>
                  <a:srgbClr val="00537B"/>
                </a:solidFill>
              </a:rPr>
              <a:t>LIFE </a:t>
            </a:r>
            <a:r>
              <a:rPr lang="fr-FR" sz="2000" b="1" dirty="0" err="1" smtClean="0">
                <a:solidFill>
                  <a:srgbClr val="00537B"/>
                </a:solidFill>
              </a:rPr>
              <a:t>Eau&amp;Climat</a:t>
            </a:r>
            <a:r>
              <a:rPr lang="fr-FR" sz="2000" b="1" dirty="0" smtClean="0">
                <a:solidFill>
                  <a:srgbClr val="00537B"/>
                </a:solidFill>
              </a:rPr>
              <a:t> </a:t>
            </a:r>
            <a:r>
              <a:rPr lang="fr-FR" sz="2000" dirty="0" smtClean="0">
                <a:solidFill>
                  <a:srgbClr val="00537B"/>
                </a:solidFill>
              </a:rPr>
              <a:t>« </a:t>
            </a:r>
            <a:r>
              <a:rPr lang="fr-FR" sz="2000" dirty="0" err="1" smtClean="0">
                <a:solidFill>
                  <a:srgbClr val="00537B"/>
                </a:solidFill>
              </a:rPr>
              <a:t>Supporting</a:t>
            </a:r>
            <a:r>
              <a:rPr lang="fr-FR" sz="2000" dirty="0" smtClean="0">
                <a:solidFill>
                  <a:srgbClr val="00537B"/>
                </a:solidFill>
              </a:rPr>
              <a:t> long-</a:t>
            </a:r>
            <a:r>
              <a:rPr lang="fr-FR" sz="2000" dirty="0" err="1" smtClean="0">
                <a:solidFill>
                  <a:srgbClr val="00537B"/>
                </a:solidFill>
              </a:rPr>
              <a:t>term</a:t>
            </a:r>
            <a:r>
              <a:rPr lang="fr-FR" sz="2000" dirty="0" smtClean="0">
                <a:solidFill>
                  <a:srgbClr val="00537B"/>
                </a:solidFill>
              </a:rPr>
              <a:t> local </a:t>
            </a:r>
            <a:r>
              <a:rPr lang="fr-FR" sz="2000" dirty="0" err="1" smtClean="0">
                <a:solidFill>
                  <a:srgbClr val="00537B"/>
                </a:solidFill>
              </a:rPr>
              <a:t>decision-making</a:t>
            </a:r>
            <a:r>
              <a:rPr lang="fr-FR" sz="2000" dirty="0" smtClean="0">
                <a:solidFill>
                  <a:srgbClr val="00537B"/>
                </a:solidFill>
              </a:rPr>
              <a:t> for </a:t>
            </a:r>
            <a:r>
              <a:rPr lang="fr-FR" sz="2000" dirty="0" err="1" smtClean="0">
                <a:solidFill>
                  <a:srgbClr val="00537B"/>
                </a:solidFill>
              </a:rPr>
              <a:t>climate-adapted</a:t>
            </a:r>
            <a:r>
              <a:rPr lang="fr-FR" sz="2000" dirty="0" smtClean="0">
                <a:solidFill>
                  <a:srgbClr val="00537B"/>
                </a:solidFill>
              </a:rPr>
              <a:t> Water Management »</a:t>
            </a:r>
            <a:endParaRPr lang="fr-FR" sz="2000" dirty="0">
              <a:solidFill>
                <a:srgbClr val="00537B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1800" dirty="0" smtClean="0">
                <a:solidFill>
                  <a:srgbClr val="00537B"/>
                </a:solidFill>
              </a:rPr>
              <a:t>Intégration à travers le volet Climat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fr-FR" sz="1800" dirty="0">
              <a:solidFill>
                <a:srgbClr val="00537B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dirty="0" smtClean="0">
                <a:solidFill>
                  <a:srgbClr val="00537B"/>
                </a:solidFill>
              </a:rPr>
              <a:t>Consolidation d’une </a:t>
            </a:r>
            <a:r>
              <a:rPr lang="fr-FR" sz="2000" b="1" dirty="0" smtClean="0">
                <a:solidFill>
                  <a:srgbClr val="00537B"/>
                </a:solidFill>
              </a:rPr>
              <a:t>stratégie de financements 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HMUC FOUZON– 08/04/21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973912" y="1508261"/>
            <a:ext cx="4001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>
                <a:solidFill>
                  <a:srgbClr val="00537B"/>
                </a:solidFill>
              </a:rPr>
              <a:t>Articulation fine à trouver </a:t>
            </a:r>
            <a:endParaRPr lang="fr-FR" sz="2400" dirty="0">
              <a:solidFill>
                <a:srgbClr val="00537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9916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Exploitation des potentialités en termes d’expansion de crues </a:t>
            </a:r>
            <a:br>
              <a:rPr lang="fr-FR" dirty="0" smtClean="0"/>
            </a:br>
            <a:r>
              <a:rPr lang="fr-FR" b="0" dirty="0" smtClean="0"/>
              <a:t>Déclinaison opérationnelle sur le territoire du Sage du Cher amont et Cher aval  </a:t>
            </a:r>
            <a:endParaRPr lang="fr-FR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CLE - 26 avril 2021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02963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47902" y="23146"/>
            <a:ext cx="8339046" cy="770709"/>
          </a:xfrm>
        </p:spPr>
        <p:txBody>
          <a:bodyPr>
            <a:normAutofit/>
          </a:bodyPr>
          <a:lstStyle/>
          <a:p>
            <a:r>
              <a:rPr lang="fr-FR" dirty="0" smtClean="0"/>
              <a:t>Connaissances sur le territoire 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r-FR" dirty="0" smtClean="0"/>
              <a:t>Étude inscrite dans le programme d’action du SAGE Cher amont et Cher aval</a:t>
            </a:r>
          </a:p>
          <a:p>
            <a:pPr marL="0" indent="0">
              <a:buNone/>
            </a:pPr>
            <a:r>
              <a:rPr lang="fr-FR" dirty="0" smtClean="0"/>
              <a:t>Intérêt pour la gestion du risque d’inondation</a:t>
            </a:r>
          </a:p>
          <a:p>
            <a:pPr marL="0" indent="0">
              <a:buNone/>
            </a:pPr>
            <a:r>
              <a:rPr lang="fr-FR" dirty="0" smtClean="0"/>
              <a:t>De nombreux PAPI en phase de réalisation et en émergence sur le bassin du Cher   </a:t>
            </a:r>
            <a:endParaRPr lang="fr-FR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71851" y="905692"/>
            <a:ext cx="5508760" cy="3811588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/>
              <a:t>2016 – 2018 : Analyse exploratoire à l’échelle du bassin de la Loire menée par l’EPL sur les potentialités en termes de champ d’expansion de crues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dirty="0" smtClean="0">
                <a:solidFill>
                  <a:srgbClr val="00537B"/>
                </a:solidFill>
              </a:rPr>
              <a:t>Définition de 250,54 km</a:t>
            </a:r>
            <a:r>
              <a:rPr lang="fr-FR" baseline="30000" dirty="0" smtClean="0">
                <a:solidFill>
                  <a:srgbClr val="00537B"/>
                </a:solidFill>
              </a:rPr>
              <a:t>2</a:t>
            </a:r>
            <a:r>
              <a:rPr lang="fr-FR" dirty="0" smtClean="0">
                <a:solidFill>
                  <a:srgbClr val="00537B"/>
                </a:solidFill>
              </a:rPr>
              <a:t> de ZEC potentiels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dirty="0" err="1" smtClean="0">
                <a:solidFill>
                  <a:srgbClr val="00537B"/>
                </a:solidFill>
              </a:rPr>
              <a:t>Réaliation</a:t>
            </a:r>
            <a:r>
              <a:rPr lang="fr-FR" dirty="0" smtClean="0">
                <a:solidFill>
                  <a:srgbClr val="00537B"/>
                </a:solidFill>
              </a:rPr>
              <a:t> de 24 zooms dont 2 sur le territoire du SAGE Cher aval </a:t>
            </a:r>
            <a:endParaRPr lang="fr-FR" dirty="0">
              <a:solidFill>
                <a:srgbClr val="00537B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 smtClean="0">
              <a:solidFill>
                <a:srgbClr val="00537B"/>
              </a:solidFill>
            </a:endParaRPr>
          </a:p>
          <a:p>
            <a:r>
              <a:rPr lang="fr-FR" dirty="0"/>
              <a:t>	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CLE - 26 avril 2021</a:t>
            </a:r>
            <a:endParaRPr lang="fr-FR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1017" y="2432925"/>
            <a:ext cx="5096270" cy="3601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0780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Objet, calendrier et coûts de l’étude ZEC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37903" y="5544713"/>
            <a:ext cx="10038806" cy="981892"/>
          </a:xfrm>
        </p:spPr>
        <p:txBody>
          <a:bodyPr>
            <a:normAutofit/>
          </a:bodyPr>
          <a:lstStyle/>
          <a:p>
            <a:r>
              <a:rPr lang="fr-FR" sz="2400" dirty="0" smtClean="0"/>
              <a:t>Budget : étude mutualisée Cher amont / Cher aval : </a:t>
            </a:r>
            <a:r>
              <a:rPr lang="fr-FR" sz="2400" b="1" dirty="0" smtClean="0"/>
              <a:t>140 000 € TTC</a:t>
            </a:r>
          </a:p>
          <a:p>
            <a:pPr marL="457200" lvl="1" indent="0">
              <a:buNone/>
            </a:pP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CLE - 26 avril 2021</a:t>
            </a:r>
            <a:endParaRPr lang="fr-FR" dirty="0"/>
          </a:p>
        </p:txBody>
      </p:sp>
      <p:graphicFrame>
        <p:nvGraphicFramePr>
          <p:cNvPr id="6" name="Espace réservé du contenu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60423984"/>
              </p:ext>
            </p:extLst>
          </p:nvPr>
        </p:nvGraphicFramePr>
        <p:xfrm>
          <a:off x="637903" y="3918857"/>
          <a:ext cx="11136085" cy="7576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Rectangle 6"/>
          <p:cNvSpPr/>
          <p:nvPr/>
        </p:nvSpPr>
        <p:spPr>
          <a:xfrm>
            <a:off x="8153400" y="4794459"/>
            <a:ext cx="156036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 smtClean="0">
                <a:solidFill>
                  <a:srgbClr val="00537B"/>
                </a:solidFill>
              </a:rPr>
              <a:t>Octobre 2021</a:t>
            </a:r>
            <a:endParaRPr lang="fr-FR" dirty="0">
              <a:solidFill>
                <a:srgbClr val="00537B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693774" y="4794459"/>
            <a:ext cx="12816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 smtClean="0">
                <a:solidFill>
                  <a:srgbClr val="00537B"/>
                </a:solidFill>
              </a:rPr>
              <a:t>Juin 2021 </a:t>
            </a:r>
            <a:endParaRPr lang="fr-FR" dirty="0">
              <a:solidFill>
                <a:srgbClr val="00537B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455155" y="4794459"/>
            <a:ext cx="142461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 smtClean="0">
                <a:solidFill>
                  <a:srgbClr val="00537B"/>
                </a:solidFill>
              </a:rPr>
              <a:t>Juillet 2021 </a:t>
            </a:r>
            <a:endParaRPr lang="fr-FR" dirty="0">
              <a:solidFill>
                <a:srgbClr val="00537B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98917" y="4791377"/>
            <a:ext cx="12816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>
                <a:solidFill>
                  <a:srgbClr val="00537B"/>
                </a:solidFill>
              </a:rPr>
              <a:t>A</a:t>
            </a:r>
            <a:r>
              <a:rPr lang="fr-FR" dirty="0" smtClean="0">
                <a:solidFill>
                  <a:srgbClr val="00537B"/>
                </a:solidFill>
              </a:rPr>
              <a:t>vril 2021 </a:t>
            </a:r>
            <a:endParaRPr lang="fr-FR" dirty="0">
              <a:solidFill>
                <a:srgbClr val="00537B"/>
              </a:solidFill>
            </a:endParaRPr>
          </a:p>
        </p:txBody>
      </p:sp>
      <p:sp>
        <p:nvSpPr>
          <p:cNvPr id="12" name="Espace réservé du contenu 2"/>
          <p:cNvSpPr txBox="1">
            <a:spLocks/>
          </p:cNvSpPr>
          <p:nvPr/>
        </p:nvSpPr>
        <p:spPr>
          <a:xfrm>
            <a:off x="637903" y="1400580"/>
            <a:ext cx="9925593" cy="2349744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1888A6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1888A6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1888A6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888A6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888A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 smtClean="0"/>
              <a:t>Objet de la présente étude :</a:t>
            </a:r>
          </a:p>
          <a:p>
            <a:pPr lvl="1"/>
            <a:r>
              <a:rPr lang="fr-FR" dirty="0" smtClean="0"/>
              <a:t>Préciser les limites et décrire les ZEC présélectionnées </a:t>
            </a:r>
          </a:p>
          <a:p>
            <a:pPr lvl="1"/>
            <a:r>
              <a:rPr lang="fr-FR" dirty="0" smtClean="0"/>
              <a:t>Évaluer leurs fonctionnalités à l’aide notamment de modélisations hydrauliques </a:t>
            </a:r>
          </a:p>
          <a:p>
            <a:pPr lvl="1"/>
            <a:r>
              <a:rPr lang="fr-FR" dirty="0" smtClean="0"/>
              <a:t>Définir des scénarios d’actions </a:t>
            </a:r>
          </a:p>
          <a:p>
            <a:pPr lvl="1"/>
            <a:r>
              <a:rPr lang="fr-FR" dirty="0" smtClean="0"/>
              <a:t>Évaluer les coûts et bénéfices attendus  </a:t>
            </a:r>
          </a:p>
          <a:p>
            <a:pPr lvl="1"/>
            <a:endParaRPr lang="fr-FR" dirty="0" smtClean="0"/>
          </a:p>
          <a:p>
            <a:r>
              <a:rPr lang="fr-FR" dirty="0" smtClean="0"/>
              <a:t>Planning</a:t>
            </a:r>
          </a:p>
          <a:p>
            <a:pPr marL="457200" lvl="1" indent="0">
              <a:buFont typeface="Arial" panose="020B0604020202020204" pitchFamily="34" charset="0"/>
              <a:buNone/>
            </a:pPr>
            <a:endParaRPr lang="fr-FR" dirty="0" smtClean="0"/>
          </a:p>
          <a:p>
            <a:pPr lvl="1"/>
            <a:endParaRPr lang="fr-FR" dirty="0" smtClean="0"/>
          </a:p>
          <a:p>
            <a:pPr marL="457200" lvl="1" indent="0">
              <a:buFont typeface="Arial" panose="020B0604020202020204" pitchFamily="34" charset="0"/>
              <a:buNone/>
            </a:pPr>
            <a:endParaRPr lang="fr-FR" dirty="0" smtClean="0"/>
          </a:p>
          <a:p>
            <a:pPr lvl="1"/>
            <a:endParaRPr lang="fr-FR" dirty="0" smtClean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74409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Analyse de la problématique des polluants émergents dans les eaux avec comme territoire d’étude le périmètre du SAGE Cher aval</a:t>
            </a: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CLE - 26 avril 2021</a:t>
            </a:r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2264229" y="4929909"/>
            <a:ext cx="678397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smtClean="0"/>
              <a:t>Jade PIERRET, Stagiaire Polluants Émergents, SAGE Cher aval</a:t>
            </a:r>
            <a:endParaRPr lang="fr-FR" sz="1200" dirty="0"/>
          </a:p>
        </p:txBody>
      </p:sp>
    </p:spTree>
    <p:extLst>
      <p:ext uri="{BB962C8B-B14F-4D97-AF65-F5344CB8AC3E}">
        <p14:creationId xmlns:p14="http://schemas.microsoft.com/office/powerpoint/2010/main" val="519886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Objectif :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Améliorer la </a:t>
            </a:r>
            <a:r>
              <a:rPr lang="fr-FR" b="1" dirty="0" smtClean="0"/>
              <a:t>qualité des eaux</a:t>
            </a:r>
          </a:p>
          <a:p>
            <a:r>
              <a:rPr lang="fr-FR" dirty="0" smtClean="0"/>
              <a:t>Répondre </a:t>
            </a:r>
            <a:r>
              <a:rPr lang="fr-FR" dirty="0"/>
              <a:t>à l’</a:t>
            </a:r>
            <a:r>
              <a:rPr lang="fr-FR" b="1" dirty="0"/>
              <a:t>orientation</a:t>
            </a:r>
            <a:r>
              <a:rPr lang="fr-FR" dirty="0"/>
              <a:t> « améliorer les connaissances concernant les substances </a:t>
            </a:r>
            <a:r>
              <a:rPr lang="fr-FR" dirty="0" smtClean="0"/>
              <a:t>émergentes » du PAGD du SAGE cher aval </a:t>
            </a:r>
          </a:p>
          <a:p>
            <a:r>
              <a:rPr lang="fr-FR" dirty="0" smtClean="0"/>
              <a:t>Déterminer les polluants émergents problématiques ou pouvant être problématiques sur le SAGE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principal – Date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42905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Situation du SAGE</a:t>
            </a:r>
            <a:endParaRPr lang="fr-FR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CLE - 26 avril 2021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78222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Démarche :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E</a:t>
            </a:r>
            <a:r>
              <a:rPr lang="fr-FR" dirty="0" smtClean="0"/>
              <a:t>tat </a:t>
            </a:r>
            <a:r>
              <a:rPr lang="fr-FR" dirty="0"/>
              <a:t>de l’art </a:t>
            </a:r>
            <a:r>
              <a:rPr lang="fr-FR" dirty="0" smtClean="0"/>
              <a:t>des grandes classes de polluants émergents ; des </a:t>
            </a:r>
            <a:r>
              <a:rPr lang="fr-FR" dirty="0"/>
              <a:t>priorisations </a:t>
            </a:r>
            <a:r>
              <a:rPr lang="fr-FR" dirty="0" smtClean="0"/>
              <a:t>existantes</a:t>
            </a:r>
          </a:p>
          <a:p>
            <a:r>
              <a:rPr lang="fr-FR" dirty="0" smtClean="0"/>
              <a:t>Détermination d’une</a:t>
            </a:r>
            <a:r>
              <a:rPr lang="fr-FR" b="1" dirty="0" smtClean="0"/>
              <a:t> priorisation/hiérarchisation </a:t>
            </a:r>
            <a:r>
              <a:rPr lang="fr-FR" dirty="0" smtClean="0"/>
              <a:t>répondant aux besoins et enjeux du territoire.</a:t>
            </a:r>
          </a:p>
          <a:p>
            <a:r>
              <a:rPr lang="fr-FR" dirty="0" smtClean="0"/>
              <a:t>Proposition d’un </a:t>
            </a:r>
            <a:r>
              <a:rPr lang="fr-FR" b="1" dirty="0" smtClean="0"/>
              <a:t>protocole</a:t>
            </a:r>
            <a:r>
              <a:rPr lang="fr-FR" dirty="0" smtClean="0"/>
              <a:t> </a:t>
            </a:r>
            <a:r>
              <a:rPr lang="fr-FR" dirty="0"/>
              <a:t>à mettre en place sur le </a:t>
            </a:r>
            <a:r>
              <a:rPr lang="fr-FR" dirty="0" smtClean="0"/>
              <a:t>territoire</a:t>
            </a:r>
            <a:endParaRPr lang="fr-FR" dirty="0"/>
          </a:p>
          <a:p>
            <a:pPr marL="0" indent="0">
              <a:buNone/>
            </a:pP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principal – Date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9786672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Point sur l’avancement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Réalisation de l’état de l’art (bibliographie et prise de contact)</a:t>
            </a:r>
          </a:p>
          <a:p>
            <a:pPr lvl="1"/>
            <a:r>
              <a:rPr lang="fr-FR" dirty="0" smtClean="0"/>
              <a:t>Envoi d’un questionnaire à plus de 40 chercheurs </a:t>
            </a:r>
          </a:p>
          <a:p>
            <a:pPr lvl="1"/>
            <a:r>
              <a:rPr lang="fr-FR" dirty="0" smtClean="0"/>
              <a:t>Échange par téléphone et par mail</a:t>
            </a:r>
          </a:p>
          <a:p>
            <a:pPr marL="0" indent="0">
              <a:buNone/>
            </a:pPr>
            <a:endParaRPr lang="fr-FR" dirty="0" smtClean="0"/>
          </a:p>
          <a:p>
            <a:pPr marL="0" indent="0">
              <a:buNone/>
            </a:pPr>
            <a:endParaRPr lang="fr-FR" dirty="0" smtClean="0"/>
          </a:p>
          <a:p>
            <a:pPr marL="0" indent="0">
              <a:buNone/>
            </a:pPr>
            <a:r>
              <a:rPr lang="fr-FR" dirty="0" smtClean="0"/>
              <a:t>En cours :</a:t>
            </a:r>
          </a:p>
          <a:p>
            <a:r>
              <a:rPr lang="fr-FR" dirty="0" smtClean="0"/>
              <a:t>Détermination de la liste de polluants pour réaliser la priorisation/hiérarchisation (dire d’expert, contexte, usages …)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principal – Date</a:t>
            </a:r>
            <a:endParaRPr lang="fr-FR" dirty="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55529" y="2322013"/>
            <a:ext cx="2358856" cy="2223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19486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En parallèle au stage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38200" y="1491088"/>
            <a:ext cx="10515600" cy="4351338"/>
          </a:xfrm>
        </p:spPr>
        <p:txBody>
          <a:bodyPr>
            <a:normAutofit fontScale="92500" lnSpcReduction="10000"/>
          </a:bodyPr>
          <a:lstStyle/>
          <a:p>
            <a:r>
              <a:rPr lang="fr-FR" dirty="0" smtClean="0"/>
              <a:t> Mars 2021 : dépôt de dossier en réponse à un appel à candidature de l’AELB sur les micropolluants (en attente de décision) </a:t>
            </a:r>
          </a:p>
          <a:p>
            <a:endParaRPr lang="fr-FR" dirty="0"/>
          </a:p>
          <a:p>
            <a:pPr marL="0" indent="0">
              <a:buNone/>
            </a:pPr>
            <a:r>
              <a:rPr lang="fr-FR" dirty="0" smtClean="0"/>
              <a:t>Objectifs : </a:t>
            </a:r>
          </a:p>
          <a:p>
            <a:r>
              <a:rPr lang="fr-FR" dirty="0" smtClean="0"/>
              <a:t>Réalisation du protocole d’analyse des polluants émergents mis en place lors du stage de Madame PIERRET sur le périmètre du SAGE Cher amont et Cher aval</a:t>
            </a:r>
          </a:p>
          <a:p>
            <a:r>
              <a:rPr lang="fr-FR" dirty="0" smtClean="0"/>
              <a:t>Bancariser des données sur une liste de molécules non suivies réglementairement </a:t>
            </a:r>
          </a:p>
          <a:p>
            <a:r>
              <a:rPr lang="fr-FR" dirty="0" smtClean="0"/>
              <a:t>Sensibiliser le grand public et les acteurs locaux sur ces nouvelles/anciennes molécules pour réduire à la source les émissions </a:t>
            </a:r>
          </a:p>
          <a:p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CLE - 26 avril 2021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0465992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Contrat Territorial « sur le Bassin du Modon » </a:t>
            </a:r>
            <a:endParaRPr lang="fr-FR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CLE - 26 avril 2021</a:t>
            </a:r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-69669" y="4895075"/>
            <a:ext cx="67839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smtClean="0"/>
              <a:t>Romain PREPIN, Technicien rivières au Syndicat du Modon, de la Tourment et de l’</a:t>
            </a:r>
            <a:r>
              <a:rPr lang="fr-FR" sz="1200" dirty="0" err="1" smtClean="0"/>
              <a:t>Indrois</a:t>
            </a:r>
            <a:r>
              <a:rPr lang="fr-FR" sz="1200" dirty="0" smtClean="0"/>
              <a:t> amont</a:t>
            </a:r>
          </a:p>
          <a:p>
            <a:endParaRPr lang="fr-FR" sz="1200" dirty="0"/>
          </a:p>
        </p:txBody>
      </p:sp>
    </p:spTree>
    <p:extLst>
      <p:ext uri="{BB962C8B-B14F-4D97-AF65-F5344CB8AC3E}">
        <p14:creationId xmlns:p14="http://schemas.microsoft.com/office/powerpoint/2010/main" val="31450522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sz="3600" dirty="0"/>
              <a:t>Le Syndicat Mixte des Bassins Versants du </a:t>
            </a:r>
            <a:r>
              <a:rPr lang="fr-FR" sz="3600" dirty="0" err="1"/>
              <a:t>Mondon</a:t>
            </a:r>
            <a:r>
              <a:rPr lang="fr-FR" sz="3600" dirty="0"/>
              <a:t> de la Tourment et de l’</a:t>
            </a:r>
            <a:r>
              <a:rPr lang="fr-FR" sz="3600" dirty="0" err="1"/>
              <a:t>Indrois</a:t>
            </a:r>
            <a:r>
              <a:rPr lang="fr-FR" sz="3600" dirty="0"/>
              <a:t> amont</a:t>
            </a:r>
            <a:r>
              <a:rPr lang="fr-FR" dirty="0"/>
              <a:t/>
            </a:r>
            <a:br>
              <a:rPr lang="fr-FR" dirty="0"/>
            </a:b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64028" y="1367246"/>
            <a:ext cx="10515600" cy="4731340"/>
          </a:xfrm>
        </p:spPr>
        <p:txBody>
          <a:bodyPr>
            <a:normAutofit/>
          </a:bodyPr>
          <a:lstStyle/>
          <a:p>
            <a:pPr marL="285750" indent="-285750">
              <a:buFontTx/>
              <a:buChar char="-"/>
            </a:pPr>
            <a:r>
              <a:rPr lang="fr-FR" sz="1800" dirty="0">
                <a:ea typeface="Calibri" panose="020F0502020204030204" pitchFamily="34" charset="0"/>
                <a:cs typeface="Calibri" panose="020F0502020204030204" pitchFamily="34" charset="0"/>
              </a:rPr>
              <a:t>1968 : Création du Syndicat Intercommunal pour l’aménagement des rivières « le Modon » et le « </a:t>
            </a:r>
            <a:r>
              <a:rPr lang="fr-FR" sz="1800" dirty="0" err="1">
                <a:ea typeface="Calibri" panose="020F0502020204030204" pitchFamily="34" charset="0"/>
                <a:cs typeface="Calibri" panose="020F0502020204030204" pitchFamily="34" charset="0"/>
              </a:rPr>
              <a:t>Trainefeuilles</a:t>
            </a:r>
            <a:r>
              <a:rPr lang="fr-FR" sz="1800" dirty="0"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fr-FR" sz="1800" dirty="0" smtClean="0">
                <a:ea typeface="Calibri" panose="020F0502020204030204" pitchFamily="34" charset="0"/>
                <a:cs typeface="Calibri" panose="020F0502020204030204" pitchFamily="34" charset="0"/>
              </a:rPr>
              <a:t>»</a:t>
            </a:r>
            <a:endParaRPr lang="fr-FR" sz="1800" dirty="0"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Tx/>
              <a:buChar char="-"/>
            </a:pPr>
            <a:r>
              <a:rPr lang="fr-FR" sz="1800" dirty="0"/>
              <a:t>2018 : Création du Syndicat Mixte des Bassins Versants du </a:t>
            </a:r>
            <a:r>
              <a:rPr lang="fr-FR" sz="1800" dirty="0" err="1"/>
              <a:t>Mondon</a:t>
            </a:r>
            <a:r>
              <a:rPr lang="fr-FR" sz="1800" dirty="0"/>
              <a:t> de la Tourment et de l’</a:t>
            </a:r>
            <a:r>
              <a:rPr lang="fr-FR" sz="1800" dirty="0" err="1"/>
              <a:t>Indrois</a:t>
            </a:r>
            <a:r>
              <a:rPr lang="fr-FR" sz="1800" dirty="0"/>
              <a:t> </a:t>
            </a:r>
            <a:r>
              <a:rPr lang="fr-FR" sz="1800" dirty="0" smtClean="0"/>
              <a:t>amont</a:t>
            </a:r>
            <a:endParaRPr lang="fr-FR" sz="1800" dirty="0"/>
          </a:p>
          <a:p>
            <a:pPr marL="285750" indent="-285750">
              <a:buFontTx/>
              <a:buChar char="-"/>
            </a:pPr>
            <a:r>
              <a:rPr lang="fr-FR" sz="1800" dirty="0">
                <a:ea typeface="Calibri" panose="020F0502020204030204" pitchFamily="34" charset="0"/>
                <a:cs typeface="Calibri" panose="020F0502020204030204" pitchFamily="34" charset="0"/>
              </a:rPr>
              <a:t>Plus de 166 km de cours </a:t>
            </a:r>
            <a:r>
              <a:rPr lang="fr-FR" sz="1800" dirty="0" smtClean="0">
                <a:ea typeface="Calibri" panose="020F0502020204030204" pitchFamily="34" charset="0"/>
                <a:cs typeface="Calibri" panose="020F0502020204030204" pitchFamily="34" charset="0"/>
              </a:rPr>
              <a:t>d’eau</a:t>
            </a:r>
          </a:p>
          <a:p>
            <a:pPr marL="0" indent="0">
              <a:buNone/>
            </a:pPr>
            <a:r>
              <a:rPr lang="fr-FR" sz="1800" dirty="0" smtClean="0">
                <a:ea typeface="Calibri" panose="020F0502020204030204" pitchFamily="34" charset="0"/>
                <a:cs typeface="Calibri" panose="020F0502020204030204" pitchFamily="34" charset="0"/>
              </a:rPr>
              <a:t>Sur </a:t>
            </a:r>
            <a:r>
              <a:rPr lang="fr-FR" sz="1800" dirty="0">
                <a:ea typeface="Calibri" panose="020F0502020204030204" pitchFamily="34" charset="0"/>
                <a:cs typeface="Calibri" panose="020F0502020204030204" pitchFamily="34" charset="0"/>
              </a:rPr>
              <a:t>2 communautés de communes et sur 2 départements (36-41)</a:t>
            </a:r>
            <a:endParaRPr lang="fr-FR" sz="18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CLE - 26 avril 2021</a:t>
            </a:r>
            <a:endParaRPr lang="fr-FR" dirty="0"/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528946B7-2F47-4B07-9C87-D8BAD7A59E3A}"/>
              </a:ext>
            </a:extLst>
          </p:cNvPr>
          <p:cNvGrpSpPr/>
          <p:nvPr/>
        </p:nvGrpSpPr>
        <p:grpSpPr>
          <a:xfrm>
            <a:off x="8599991" y="2460928"/>
            <a:ext cx="2627789" cy="3637658"/>
            <a:chOff x="30480" y="144780"/>
            <a:chExt cx="1813560" cy="2506345"/>
          </a:xfrm>
        </p:grpSpPr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79C3CEAD-F334-4644-9284-EA532BA59EE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61" t="13753" r="56002" b="3307"/>
            <a:stretch/>
          </p:blipFill>
          <p:spPr bwMode="auto">
            <a:xfrm>
              <a:off x="30480" y="144780"/>
              <a:ext cx="1813560" cy="2506345"/>
            </a:xfrm>
            <a:prstGeom prst="rect">
              <a:avLst/>
            </a:prstGeom>
            <a:ln>
              <a:solidFill>
                <a:srgbClr val="00B0F0"/>
              </a:solidFill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7" name="ZoneTexte 30">
              <a:extLst>
                <a:ext uri="{FF2B5EF4-FFF2-40B4-BE49-F238E27FC236}">
                  <a16:creationId xmlns:a16="http://schemas.microsoft.com/office/drawing/2014/main" id="{9990FDB7-5B36-48D7-9660-078E4C2EDAF7}"/>
                </a:ext>
              </a:extLst>
            </p:cNvPr>
            <p:cNvSpPr txBox="1"/>
            <p:nvPr/>
          </p:nvSpPr>
          <p:spPr>
            <a:xfrm>
              <a:off x="113260" y="198275"/>
              <a:ext cx="536182" cy="144780"/>
            </a:xfrm>
            <a:prstGeom prst="rect">
              <a:avLst/>
            </a:prstGeom>
            <a:solidFill>
              <a:srgbClr val="93C020"/>
            </a:solidFill>
            <a:ln>
              <a:solidFill>
                <a:srgbClr val="00B0F0"/>
              </a:solidFill>
            </a:ln>
          </p:spPr>
          <p:txBody>
            <a:bodyPr wrap="square" rtlCol="0">
              <a:noAutofit/>
            </a:bodyPr>
            <a:lstStyle/>
            <a:p>
              <a:pPr algn="ctr"/>
              <a:r>
                <a:rPr lang="fr-FR" sz="900" b="1" kern="12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Modon </a:t>
              </a:r>
              <a:endParaRPr lang="fr-FR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8" name="ZoneTexte 19">
              <a:extLst>
                <a:ext uri="{FF2B5EF4-FFF2-40B4-BE49-F238E27FC236}">
                  <a16:creationId xmlns:a16="http://schemas.microsoft.com/office/drawing/2014/main" id="{DD031B7B-C172-49D3-9A04-A8187091E109}"/>
                </a:ext>
              </a:extLst>
            </p:cNvPr>
            <p:cNvSpPr txBox="1"/>
            <p:nvPr/>
          </p:nvSpPr>
          <p:spPr>
            <a:xfrm>
              <a:off x="65277" y="398987"/>
              <a:ext cx="632149" cy="144780"/>
            </a:xfrm>
            <a:prstGeom prst="rect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txBody>
            <a:bodyPr wrap="square" rtlCol="0">
              <a:noAutofit/>
            </a:bodyPr>
            <a:lstStyle/>
            <a:p>
              <a:pPr algn="ctr"/>
              <a:r>
                <a:rPr lang="fr-FR" sz="900" b="1" kern="120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Traine feuilles</a:t>
              </a:r>
              <a:endParaRPr lang="fr-FR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3" name="Image 12">
            <a:extLst>
              <a:ext uri="{FF2B5EF4-FFF2-40B4-BE49-F238E27FC236}">
                <a16:creationId xmlns:a16="http://schemas.microsoft.com/office/drawing/2014/main" id="{987F2A19-19C2-4BA5-B2AE-56211337B93F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6465" y="3273353"/>
            <a:ext cx="4060095" cy="2825233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</p:pic>
    </p:spTree>
    <p:extLst>
      <p:ext uri="{BB962C8B-B14F-4D97-AF65-F5344CB8AC3E}">
        <p14:creationId xmlns:p14="http://schemas.microsoft.com/office/powerpoint/2010/main" val="318713477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Les enjeux sur le Syndicat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Morphologie</a:t>
            </a:r>
            <a:endParaRPr lang="fr-FR" dirty="0"/>
          </a:p>
          <a:p>
            <a:r>
              <a:rPr lang="fr-FR" dirty="0" smtClean="0"/>
              <a:t>Continuité</a:t>
            </a:r>
            <a:endParaRPr lang="fr-FR" dirty="0"/>
          </a:p>
          <a:p>
            <a:r>
              <a:rPr lang="fr-FR" dirty="0"/>
              <a:t>Poissons migrateurs</a:t>
            </a:r>
          </a:p>
          <a:p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CLE - 26 avril 2021</a:t>
            </a:r>
            <a:endParaRPr lang="fr-FR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75FC129A-8CC9-4CF2-87A0-800C3BF400C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4150" y="1825625"/>
            <a:ext cx="2826935" cy="1590151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58B79E38-6D9A-4D0E-900D-2024D98599B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6865" y="1825624"/>
            <a:ext cx="2826935" cy="1590151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42FD80A1-F95B-4D4D-8025-606C626FE47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316" y="3525936"/>
            <a:ext cx="1491202" cy="2651027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0AD6D796-C542-425D-9317-D70FCBE0AAE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4172" y="4422638"/>
            <a:ext cx="3118799" cy="1754325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F7FC4E63-E03D-451C-A045-E1B3D17015E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8453" y="4303617"/>
            <a:ext cx="3330392" cy="1873346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AF7D5C48-C610-4872-9ED6-C313546ABED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4327" y="4050230"/>
            <a:ext cx="2835643" cy="2126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16762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Les démarches déjà engagées sur le Modon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Mise à plat de </a:t>
            </a:r>
            <a:r>
              <a:rPr lang="fr-FR" dirty="0" smtClean="0"/>
              <a:t>clapets</a:t>
            </a:r>
          </a:p>
          <a:p>
            <a:r>
              <a:rPr lang="fr-FR" dirty="0" smtClean="0"/>
              <a:t>Recharge granulométrique</a:t>
            </a:r>
          </a:p>
          <a:p>
            <a:r>
              <a:rPr lang="fr-FR" dirty="0"/>
              <a:t>Création de méandres</a:t>
            </a:r>
          </a:p>
          <a:p>
            <a:endParaRPr lang="fr-FR" dirty="0"/>
          </a:p>
          <a:p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CLE - 26 avril 2021</a:t>
            </a:r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5D6F27DB-064F-480A-97CF-D9FD4A9929E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275" y="3962399"/>
            <a:ext cx="2416385" cy="1812289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ABA75451-6D23-4DA9-990D-B218F194B2D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5173" y="3685185"/>
            <a:ext cx="2498411" cy="1873809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1A61B94C-06A9-4BCE-BEFD-22C0DE5F451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8382576" y="3794308"/>
            <a:ext cx="2352915" cy="1764686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03FAECDC-849D-405A-AA97-D3500C9EF58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2251" y="1375954"/>
            <a:ext cx="2331643" cy="1748732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90AA2834-D9EC-4E02-A7BA-86C052B7581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1095" y="3237898"/>
            <a:ext cx="2315904" cy="1736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40020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Le Contrat Territorial « sur le Bassin du Modon »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63284" y="2557131"/>
            <a:ext cx="6385562" cy="3034600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fr-FR" dirty="0">
                <a:latin typeface="Caviar Dreams"/>
              </a:rPr>
              <a:t>Les objectifs du Syndicat se traduisent par un programme d’actions comprenant :</a:t>
            </a:r>
          </a:p>
          <a:p>
            <a:endParaRPr lang="fr-FR" dirty="0">
              <a:latin typeface="Caviar Dreams"/>
            </a:endParaRPr>
          </a:p>
          <a:p>
            <a:r>
              <a:rPr lang="fr-FR" dirty="0">
                <a:latin typeface="Caviar Dreams"/>
              </a:rPr>
              <a:t>Aménagement de la Continuité </a:t>
            </a:r>
            <a:r>
              <a:rPr lang="fr-FR" dirty="0" smtClean="0">
                <a:latin typeface="Caviar Dreams"/>
              </a:rPr>
              <a:t>Écologique </a:t>
            </a:r>
            <a:r>
              <a:rPr lang="fr-FR" dirty="0">
                <a:latin typeface="Caviar Dreams"/>
              </a:rPr>
              <a:t>et sédimentaire</a:t>
            </a:r>
          </a:p>
          <a:p>
            <a:r>
              <a:rPr lang="fr-FR" dirty="0">
                <a:latin typeface="Caviar Dreams"/>
              </a:rPr>
              <a:t>Rétablir la continuité avec le Cher</a:t>
            </a:r>
          </a:p>
          <a:p>
            <a:r>
              <a:rPr lang="fr-FR" dirty="0">
                <a:latin typeface="Caviar Dreams"/>
              </a:rPr>
              <a:t>Restauration morphologique du lit mineur</a:t>
            </a:r>
          </a:p>
          <a:p>
            <a:r>
              <a:rPr lang="fr-FR" dirty="0" smtClean="0">
                <a:latin typeface="Caviar Dreams"/>
              </a:rPr>
              <a:t>Études </a:t>
            </a:r>
            <a:r>
              <a:rPr lang="fr-FR" dirty="0">
                <a:latin typeface="Caviar Dreams"/>
              </a:rPr>
              <a:t>(études complémentaires)</a:t>
            </a:r>
          </a:p>
          <a:p>
            <a:r>
              <a:rPr lang="fr-FR" dirty="0">
                <a:latin typeface="Caviar Dreams"/>
              </a:rPr>
              <a:t>Répertorier et suivre les foyers d’espèces invasives</a:t>
            </a:r>
          </a:p>
          <a:p>
            <a:r>
              <a:rPr lang="fr-FR" dirty="0">
                <a:latin typeface="Caviar Dreams"/>
              </a:rPr>
              <a:t>Installation d’une Station de jaugeage (calcul du débit)</a:t>
            </a:r>
          </a:p>
          <a:p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smtClean="0"/>
              <a:t>CLE - 26 avril 2021</a:t>
            </a:r>
            <a:endParaRPr lang="fr-FR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0C749DEE-2FF1-4A07-9F43-525B8095A5AD}"/>
              </a:ext>
            </a:extLst>
          </p:cNvPr>
          <p:cNvSpPr txBox="1"/>
          <p:nvPr/>
        </p:nvSpPr>
        <p:spPr>
          <a:xfrm>
            <a:off x="561914" y="1690688"/>
            <a:ext cx="2739156" cy="584775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00537B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2016 : Emergence d’un projet de Contrat Territorial </a:t>
            </a:r>
            <a:endParaRPr lang="fr-FR" sz="1600" dirty="0">
              <a:solidFill>
                <a:srgbClr val="00537B"/>
              </a:solidFill>
            </a:endParaRPr>
          </a:p>
        </p:txBody>
      </p:sp>
      <p:sp>
        <p:nvSpPr>
          <p:cNvPr id="6" name="Flèche : droite 7">
            <a:extLst>
              <a:ext uri="{FF2B5EF4-FFF2-40B4-BE49-F238E27FC236}">
                <a16:creationId xmlns:a16="http://schemas.microsoft.com/office/drawing/2014/main" id="{BE4BA23D-B4CF-4D5F-89EE-3A22244E2358}"/>
              </a:ext>
            </a:extLst>
          </p:cNvPr>
          <p:cNvSpPr/>
          <p:nvPr/>
        </p:nvSpPr>
        <p:spPr>
          <a:xfrm>
            <a:off x="3370411" y="1821245"/>
            <a:ext cx="598848" cy="276999"/>
          </a:xfrm>
          <a:prstGeom prst="rightArrow">
            <a:avLst/>
          </a:prstGeom>
          <a:solidFill>
            <a:srgbClr val="FAB721"/>
          </a:solidFill>
          <a:ln>
            <a:solidFill>
              <a:srgbClr val="FAB7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CACF579A-345F-4888-995F-FB0438D10DB8}"/>
              </a:ext>
            </a:extLst>
          </p:cNvPr>
          <p:cNvSpPr txBox="1"/>
          <p:nvPr/>
        </p:nvSpPr>
        <p:spPr>
          <a:xfrm>
            <a:off x="4038600" y="1690688"/>
            <a:ext cx="2710155" cy="584775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r>
              <a:rPr lang="fr-FR" sz="1600" dirty="0">
                <a:solidFill>
                  <a:srgbClr val="00537B"/>
                </a:solidFill>
                <a:latin typeface="Calibri" panose="020F0502020204030204" pitchFamily="34" charset="0"/>
              </a:rPr>
              <a:t>Mars 2021: Dépôt du Contrat auprès de l’Agence de l’Eau</a:t>
            </a:r>
            <a:endParaRPr lang="fr-FR" sz="1600" dirty="0">
              <a:solidFill>
                <a:srgbClr val="00537B"/>
              </a:solidFill>
            </a:endParaRPr>
          </a:p>
        </p:txBody>
      </p:sp>
      <p:sp>
        <p:nvSpPr>
          <p:cNvPr id="10" name="Flèche : droite 7">
            <a:extLst>
              <a:ext uri="{FF2B5EF4-FFF2-40B4-BE49-F238E27FC236}">
                <a16:creationId xmlns:a16="http://schemas.microsoft.com/office/drawing/2014/main" id="{BE4BA23D-B4CF-4D5F-89EE-3A22244E2358}"/>
              </a:ext>
            </a:extLst>
          </p:cNvPr>
          <p:cNvSpPr/>
          <p:nvPr/>
        </p:nvSpPr>
        <p:spPr>
          <a:xfrm>
            <a:off x="6818096" y="1821244"/>
            <a:ext cx="598848" cy="276999"/>
          </a:xfrm>
          <a:prstGeom prst="rightArrow">
            <a:avLst/>
          </a:prstGeom>
          <a:solidFill>
            <a:srgbClr val="FAB721"/>
          </a:solidFill>
          <a:ln>
            <a:solidFill>
              <a:srgbClr val="FAB7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1732E2E5-DB57-40A7-9759-7858B5719EE3}"/>
              </a:ext>
            </a:extLst>
          </p:cNvPr>
          <p:cNvSpPr txBox="1"/>
          <p:nvPr/>
        </p:nvSpPr>
        <p:spPr>
          <a:xfrm>
            <a:off x="7486285" y="1759689"/>
            <a:ext cx="1817922" cy="338554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r>
              <a:rPr lang="fr-FR" sz="1600" dirty="0">
                <a:solidFill>
                  <a:srgbClr val="00537B"/>
                </a:solidFill>
                <a:latin typeface="Calibri" panose="020F0502020204030204" pitchFamily="34" charset="0"/>
              </a:rPr>
              <a:t>Phase d’instruction</a:t>
            </a:r>
            <a:endParaRPr lang="fr-FR" sz="1600" dirty="0">
              <a:solidFill>
                <a:srgbClr val="00537B"/>
              </a:solidFill>
            </a:endParaRPr>
          </a:p>
        </p:txBody>
      </p:sp>
      <p:sp>
        <p:nvSpPr>
          <p:cNvPr id="12" name="Flèche : droite 7">
            <a:extLst>
              <a:ext uri="{FF2B5EF4-FFF2-40B4-BE49-F238E27FC236}">
                <a16:creationId xmlns:a16="http://schemas.microsoft.com/office/drawing/2014/main" id="{BE4BA23D-B4CF-4D5F-89EE-3A22244E2358}"/>
              </a:ext>
            </a:extLst>
          </p:cNvPr>
          <p:cNvSpPr/>
          <p:nvPr/>
        </p:nvSpPr>
        <p:spPr>
          <a:xfrm>
            <a:off x="9373548" y="1759689"/>
            <a:ext cx="598848" cy="276999"/>
          </a:xfrm>
          <a:prstGeom prst="rightArrow">
            <a:avLst/>
          </a:prstGeom>
          <a:solidFill>
            <a:srgbClr val="FAB721"/>
          </a:solidFill>
          <a:ln>
            <a:solidFill>
              <a:srgbClr val="FAB7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411EA2D9-FFF1-48DD-B727-087A0A662232}"/>
              </a:ext>
            </a:extLst>
          </p:cNvPr>
          <p:cNvSpPr/>
          <p:nvPr/>
        </p:nvSpPr>
        <p:spPr>
          <a:xfrm>
            <a:off x="10041737" y="1077004"/>
            <a:ext cx="2016295" cy="1642368"/>
          </a:xfrm>
          <a:prstGeom prst="ellipse">
            <a:avLst/>
          </a:prstGeom>
          <a:ln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rgbClr val="00537B"/>
                </a:solidFill>
              </a:rPr>
              <a:t>Phase de mise ne œuvre année 2021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8CCC18CB-2A15-4406-A13A-5B8427882E20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748755" y="2719372"/>
            <a:ext cx="4558946" cy="323982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C15D8B87-4AA7-4695-BE92-2D05061E1A62}"/>
              </a:ext>
            </a:extLst>
          </p:cNvPr>
          <p:cNvSpPr txBox="1"/>
          <p:nvPr/>
        </p:nvSpPr>
        <p:spPr>
          <a:xfrm>
            <a:off x="2508069" y="5617686"/>
            <a:ext cx="3701666" cy="307777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r>
              <a:rPr lang="fr-FR" sz="1400" b="1" dirty="0">
                <a:solidFill>
                  <a:srgbClr val="1888A6"/>
                </a:solidFill>
              </a:rPr>
              <a:t>Budget Prévisionnel HT </a:t>
            </a:r>
            <a:r>
              <a:rPr lang="fr-FR" sz="1400" b="1" dirty="0" smtClean="0">
                <a:solidFill>
                  <a:srgbClr val="1888A6"/>
                </a:solidFill>
              </a:rPr>
              <a:t>1 362 240,81 </a:t>
            </a:r>
            <a:r>
              <a:rPr lang="fr-FR" sz="1400" b="1" dirty="0">
                <a:solidFill>
                  <a:srgbClr val="1888A6"/>
                </a:solidFill>
              </a:rPr>
              <a:t>€ </a:t>
            </a:r>
          </a:p>
        </p:txBody>
      </p:sp>
    </p:spTree>
    <p:extLst>
      <p:ext uri="{BB962C8B-B14F-4D97-AF65-F5344CB8AC3E}">
        <p14:creationId xmlns:p14="http://schemas.microsoft.com/office/powerpoint/2010/main" val="250112894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9264" y="478337"/>
            <a:ext cx="4038599" cy="600302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Les différentes actions 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CLE - 26 avril 2021</a:t>
            </a:r>
            <a:endParaRPr lang="fr-FR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1608" y="0"/>
            <a:ext cx="6115866" cy="61578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3208858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Avis dématérialisé à réaliser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La cellule d’animation du SAGE à suivi l’ensemble de la procédure </a:t>
            </a:r>
          </a:p>
          <a:p>
            <a:r>
              <a:rPr lang="fr-FR" dirty="0" smtClean="0"/>
              <a:t>Aucune incompatibilité sont avérées entre le projet et le SAGE Cher aval </a:t>
            </a:r>
          </a:p>
          <a:p>
            <a:endParaRPr lang="fr-FR" dirty="0"/>
          </a:p>
          <a:p>
            <a:r>
              <a:rPr lang="fr-FR" dirty="0" smtClean="0"/>
              <a:t>Début de la consultation dématérialisée des membres du bureau de la CLE demain matin pour une période de 15 jours 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CLE - 26 avril 2021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701811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264921" y="-26568"/>
            <a:ext cx="2693398" cy="932260"/>
          </a:xfrm>
        </p:spPr>
        <p:txBody>
          <a:bodyPr/>
          <a:lstStyle/>
          <a:p>
            <a:r>
              <a:rPr lang="fr-FR" dirty="0"/>
              <a:t>Rappel 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CLE - 26 avril 2021</a:t>
            </a:r>
            <a:endParaRPr lang="fr-FR" dirty="0"/>
          </a:p>
        </p:txBody>
      </p:sp>
      <p:pic>
        <p:nvPicPr>
          <p:cNvPr id="6" name="Espace réservé du contenu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5970" y="2092613"/>
            <a:ext cx="7463409" cy="3861812"/>
          </a:xfrm>
          <a:prstGeom prst="rect">
            <a:avLst/>
          </a:prstGeom>
        </p:spPr>
      </p:pic>
      <p:pic>
        <p:nvPicPr>
          <p:cNvPr id="5" name="Espace réservé du contenu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36968" y="915626"/>
            <a:ext cx="4589555" cy="2485118"/>
          </a:xfrm>
          <a:prstGeom prst="rect">
            <a:avLst/>
          </a:prstGeom>
        </p:spPr>
      </p:pic>
      <p:sp>
        <p:nvSpPr>
          <p:cNvPr id="9" name="Espace réservé du texte 6"/>
          <p:cNvSpPr txBox="1">
            <a:spLocks/>
          </p:cNvSpPr>
          <p:nvPr/>
        </p:nvSpPr>
        <p:spPr>
          <a:xfrm>
            <a:off x="5086693" y="365125"/>
            <a:ext cx="5476803" cy="19902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000" dirty="0" smtClean="0">
                <a:solidFill>
                  <a:srgbClr val="00537B"/>
                </a:solidFill>
              </a:rPr>
              <a:t>Approbation du SAGE le 26/10/2018</a:t>
            </a:r>
          </a:p>
          <a:p>
            <a:endParaRPr lang="fr-FR" sz="2000" dirty="0" smtClean="0">
              <a:solidFill>
                <a:srgbClr val="00537B"/>
              </a:solidFill>
            </a:endParaRPr>
          </a:p>
          <a:p>
            <a:pPr marL="285750" indent="-285750"/>
            <a:r>
              <a:rPr lang="fr-FR" sz="2000" dirty="0" smtClean="0">
                <a:solidFill>
                  <a:srgbClr val="00537B"/>
                </a:solidFill>
              </a:rPr>
              <a:t>7 grands enjeux</a:t>
            </a:r>
          </a:p>
          <a:p>
            <a:pPr marL="285750" indent="-285750"/>
            <a:r>
              <a:rPr lang="fr-FR" sz="2000" dirty="0" smtClean="0">
                <a:solidFill>
                  <a:srgbClr val="00537B"/>
                </a:solidFill>
              </a:rPr>
              <a:t>19 objectifs</a:t>
            </a:r>
          </a:p>
          <a:p>
            <a:pPr marL="285750" indent="-285750"/>
            <a:r>
              <a:rPr lang="fr-FR" sz="2000" dirty="0" smtClean="0">
                <a:solidFill>
                  <a:srgbClr val="00537B"/>
                </a:solidFill>
              </a:rPr>
              <a:t>63 dispositions</a:t>
            </a:r>
            <a:endParaRPr lang="fr-FR" sz="2000" dirty="0">
              <a:solidFill>
                <a:srgbClr val="00537B"/>
              </a:solidFill>
            </a:endParaRP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8318" y="4026732"/>
            <a:ext cx="3762274" cy="21286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ZoneTexte 11"/>
          <p:cNvSpPr txBox="1"/>
          <p:nvPr/>
        </p:nvSpPr>
        <p:spPr>
          <a:xfrm>
            <a:off x="136968" y="4241075"/>
            <a:ext cx="374705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00537B"/>
                </a:solidFill>
              </a:rPr>
              <a:t>2 documents principaux:</a:t>
            </a:r>
          </a:p>
          <a:p>
            <a:endParaRPr lang="fr-FR" dirty="0" smtClean="0">
              <a:solidFill>
                <a:srgbClr val="00537B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>
                <a:solidFill>
                  <a:srgbClr val="00537B"/>
                </a:solidFill>
              </a:rPr>
              <a:t>Le Plan d’Aménagement et de Gestion Durable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 smtClean="0">
              <a:solidFill>
                <a:srgbClr val="00537B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>
                <a:solidFill>
                  <a:srgbClr val="00537B"/>
                </a:solidFill>
              </a:rPr>
              <a:t>Le règlement </a:t>
            </a:r>
            <a:endParaRPr lang="fr-FR" dirty="0">
              <a:solidFill>
                <a:srgbClr val="00537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2156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Consultation sur les projets de SDAGE et de PGRI 2022-2027</a:t>
            </a:r>
            <a:endParaRPr lang="fr-FR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CLE - 26 avril 2021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049358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Calendrier sur la consultation 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CLE - 26 avril 2021</a:t>
            </a:r>
            <a:endParaRPr lang="fr-FR" dirty="0"/>
          </a:p>
        </p:txBody>
      </p:sp>
      <p:graphicFrame>
        <p:nvGraphicFramePr>
          <p:cNvPr id="7" name="Diagramme 6"/>
          <p:cNvGraphicFramePr/>
          <p:nvPr>
            <p:extLst>
              <p:ext uri="{D42A27DB-BD31-4B8C-83A1-F6EECF244321}">
                <p14:modId xmlns:p14="http://schemas.microsoft.com/office/powerpoint/2010/main" val="2112523277"/>
              </p:ext>
            </p:extLst>
          </p:nvPr>
        </p:nvGraphicFramePr>
        <p:xfrm>
          <a:off x="743130" y="923108"/>
          <a:ext cx="11309533" cy="51990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Ellipse 8"/>
          <p:cNvSpPr/>
          <p:nvPr/>
        </p:nvSpPr>
        <p:spPr>
          <a:xfrm>
            <a:off x="2629083" y="4359912"/>
            <a:ext cx="253454" cy="246923"/>
          </a:xfrm>
          <a:prstGeom prst="ellipse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0" name="ZoneTexte 9"/>
          <p:cNvSpPr txBox="1"/>
          <p:nvPr/>
        </p:nvSpPr>
        <p:spPr>
          <a:xfrm>
            <a:off x="2978331" y="5451566"/>
            <a:ext cx="89524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 smtClean="0">
                <a:solidFill>
                  <a:srgbClr val="FAB721"/>
                </a:solidFill>
              </a:rPr>
              <a:t>Avis de la CLE du SAGE Cher aval à produire avant le 1</a:t>
            </a:r>
            <a:r>
              <a:rPr lang="fr-FR" sz="2000" b="1" baseline="30000" dirty="0" smtClean="0">
                <a:solidFill>
                  <a:srgbClr val="FAB721"/>
                </a:solidFill>
              </a:rPr>
              <a:t>er</a:t>
            </a:r>
            <a:r>
              <a:rPr lang="fr-FR" sz="2000" b="1" dirty="0" smtClean="0">
                <a:solidFill>
                  <a:srgbClr val="FAB721"/>
                </a:solidFill>
              </a:rPr>
              <a:t> juillet 2021</a:t>
            </a:r>
            <a:r>
              <a:rPr lang="fr-FR" sz="2000" b="1" dirty="0" smtClean="0"/>
              <a:t> </a:t>
            </a:r>
            <a:endParaRPr lang="fr-FR" sz="2000" b="1" dirty="0"/>
          </a:p>
        </p:txBody>
      </p:sp>
    </p:spTree>
    <p:extLst>
      <p:ext uri="{BB962C8B-B14F-4D97-AF65-F5344CB8AC3E}">
        <p14:creationId xmlns:p14="http://schemas.microsoft.com/office/powerpoint/2010/main" val="391599050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Prochain Bureau et CLE </a:t>
            </a:r>
            <a:endParaRPr lang="fr-FR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CLE - 26 avril 2021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3960184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SAVE THE DATE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fr-FR" b="1" dirty="0" smtClean="0">
                <a:solidFill>
                  <a:srgbClr val="FAB721"/>
                </a:solidFill>
              </a:rPr>
              <a:t>Bureau de la CLE :</a:t>
            </a:r>
          </a:p>
          <a:p>
            <a:r>
              <a:rPr lang="fr-FR" dirty="0" smtClean="0"/>
              <a:t>Principaux sujets à l’ordre du jour : </a:t>
            </a:r>
          </a:p>
          <a:p>
            <a:pPr lvl="1"/>
            <a:r>
              <a:rPr lang="fr-FR" dirty="0" smtClean="0"/>
              <a:t>Validation de la phase 1 « état des lieux » de l’étude HMUC Fouzon </a:t>
            </a:r>
          </a:p>
          <a:p>
            <a:pPr lvl="1"/>
            <a:r>
              <a:rPr lang="fr-FR" dirty="0" smtClean="0"/>
              <a:t>Travail collaboratif sur les projets de SDAGE et PGRI 2022-2027</a:t>
            </a:r>
          </a:p>
          <a:p>
            <a:pPr marL="457200" lvl="1" indent="0">
              <a:buNone/>
            </a:pPr>
            <a:endParaRPr lang="fr-FR" dirty="0"/>
          </a:p>
          <a:p>
            <a:pPr marL="0" indent="0">
              <a:buNone/>
            </a:pPr>
            <a:r>
              <a:rPr lang="fr-FR" b="1" dirty="0" smtClean="0">
                <a:solidFill>
                  <a:srgbClr val="FAB721"/>
                </a:solidFill>
              </a:rPr>
              <a:t>CLE</a:t>
            </a:r>
            <a:r>
              <a:rPr lang="fr-FR" dirty="0" smtClean="0">
                <a:solidFill>
                  <a:srgbClr val="FAB721"/>
                </a:solidFill>
              </a:rPr>
              <a:t> </a:t>
            </a:r>
          </a:p>
          <a:p>
            <a:r>
              <a:rPr lang="fr-FR" dirty="0" smtClean="0"/>
              <a:t>Principaux sujets à l’ordre du jour </a:t>
            </a:r>
          </a:p>
          <a:p>
            <a:pPr lvl="1"/>
            <a:r>
              <a:rPr lang="fr-FR" dirty="0" smtClean="0"/>
              <a:t>Proposition d’un avis sur les projets de SDAGE et PGRI 2022-2027</a:t>
            </a:r>
          </a:p>
          <a:p>
            <a:pPr lvl="1"/>
            <a:r>
              <a:rPr lang="fr-FR" dirty="0" smtClean="0"/>
              <a:t>Étude HMUC Cher et ZEC</a:t>
            </a:r>
          </a:p>
          <a:p>
            <a:pPr lvl="1"/>
            <a:endParaRPr lang="fr-FR" dirty="0"/>
          </a:p>
          <a:p>
            <a:pPr marL="0" indent="0">
              <a:buNone/>
            </a:pPr>
            <a:r>
              <a:rPr lang="fr-FR" dirty="0" smtClean="0"/>
              <a:t>Propositions de dates pour ces deux réunions (voir sondage) </a:t>
            </a:r>
          </a:p>
          <a:p>
            <a:pPr lvl="1"/>
            <a:endParaRPr lang="fr-FR" dirty="0" smtClean="0"/>
          </a:p>
          <a:p>
            <a:pPr marL="457200" lvl="1" indent="0">
              <a:buNone/>
            </a:pPr>
            <a:endParaRPr lang="fr-FR" dirty="0"/>
          </a:p>
          <a:p>
            <a:endParaRPr lang="fr-FR" dirty="0" smtClean="0"/>
          </a:p>
          <a:p>
            <a:pPr lvl="1"/>
            <a:endParaRPr lang="fr-FR" dirty="0" smtClean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CLE - 26 avril 2021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260618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Bilan d’activités 2020</a:t>
            </a:r>
            <a:endParaRPr lang="fr-FR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CLE - 26 avril 2021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66313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État d’avancement 2020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CLE - 26 avril 2021</a:t>
            </a:r>
            <a:endParaRPr lang="fr-FR" dirty="0"/>
          </a:p>
        </p:txBody>
      </p:sp>
      <p:sp>
        <p:nvSpPr>
          <p:cNvPr id="6" name="ZoneTexte 5"/>
          <p:cNvSpPr txBox="1"/>
          <p:nvPr/>
        </p:nvSpPr>
        <p:spPr>
          <a:xfrm>
            <a:off x="261258" y="2576753"/>
            <a:ext cx="1432560" cy="715089"/>
          </a:xfrm>
          <a:prstGeom prst="roundRect">
            <a:avLst/>
          </a:prstGeom>
          <a:solidFill>
            <a:srgbClr val="FAB721"/>
          </a:solidFill>
          <a:ln>
            <a:solidFill>
              <a:srgbClr val="4CAFC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ln>
                  <a:solidFill>
                    <a:srgbClr val="4CAFC1"/>
                  </a:solidFill>
                </a:ln>
                <a:solidFill>
                  <a:srgbClr val="00537B"/>
                </a:solidFill>
              </a:rPr>
              <a:t>10/02/2020</a:t>
            </a:r>
          </a:p>
          <a:p>
            <a:pPr algn="ctr"/>
            <a:r>
              <a:rPr lang="fr-FR" dirty="0" smtClean="0">
                <a:ln>
                  <a:solidFill>
                    <a:srgbClr val="4CAFC1"/>
                  </a:solidFill>
                </a:ln>
                <a:solidFill>
                  <a:srgbClr val="00537B"/>
                </a:solidFill>
              </a:rPr>
              <a:t>CLE</a:t>
            </a:r>
            <a:endParaRPr lang="fr-FR" dirty="0">
              <a:ln>
                <a:solidFill>
                  <a:srgbClr val="4CAFC1"/>
                </a:solidFill>
              </a:ln>
              <a:solidFill>
                <a:srgbClr val="00537B"/>
              </a:solidFill>
            </a:endParaRPr>
          </a:p>
        </p:txBody>
      </p:sp>
      <p:sp>
        <p:nvSpPr>
          <p:cNvPr id="7" name="Flèche droite 6"/>
          <p:cNvSpPr/>
          <p:nvPr/>
        </p:nvSpPr>
        <p:spPr>
          <a:xfrm>
            <a:off x="239486" y="3413421"/>
            <a:ext cx="11713028" cy="914400"/>
          </a:xfrm>
          <a:prstGeom prst="rightArrow">
            <a:avLst/>
          </a:prstGeom>
          <a:solidFill>
            <a:srgbClr val="4CAFC1"/>
          </a:solidFill>
          <a:ln>
            <a:solidFill>
              <a:srgbClr val="4CAFC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ZoneTexte 7"/>
          <p:cNvSpPr txBox="1"/>
          <p:nvPr/>
        </p:nvSpPr>
        <p:spPr>
          <a:xfrm>
            <a:off x="2462348" y="4284392"/>
            <a:ext cx="1682932" cy="1021556"/>
          </a:xfrm>
          <a:prstGeom prst="roundRect">
            <a:avLst/>
          </a:prstGeom>
          <a:solidFill>
            <a:srgbClr val="FAB721"/>
          </a:solidFill>
          <a:ln>
            <a:solidFill>
              <a:srgbClr val="4CAFC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ln>
                  <a:solidFill>
                    <a:srgbClr val="4CAFC1"/>
                  </a:solidFill>
                </a:ln>
                <a:solidFill>
                  <a:srgbClr val="00537B"/>
                </a:solidFill>
              </a:rPr>
              <a:t>18/02/2020</a:t>
            </a:r>
          </a:p>
          <a:p>
            <a:pPr algn="ctr"/>
            <a:r>
              <a:rPr lang="fr-FR" dirty="0" smtClean="0">
                <a:ln>
                  <a:solidFill>
                    <a:srgbClr val="4CAFC1"/>
                  </a:solidFill>
                </a:ln>
                <a:solidFill>
                  <a:srgbClr val="00537B"/>
                </a:solidFill>
              </a:rPr>
              <a:t>COPIL Suivi anguille</a:t>
            </a:r>
            <a:endParaRPr lang="fr-FR" dirty="0">
              <a:ln>
                <a:solidFill>
                  <a:srgbClr val="4CAFC1"/>
                </a:solidFill>
              </a:ln>
              <a:solidFill>
                <a:srgbClr val="00537B"/>
              </a:solidFill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341812" y="4177907"/>
            <a:ext cx="179178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00537B"/>
                </a:solidFill>
              </a:rPr>
              <a:t>Avis de la CLE sur le CT « Cher canalisé et affluents » porté par le NEC</a:t>
            </a:r>
            <a:endParaRPr lang="fr-FR" dirty="0">
              <a:solidFill>
                <a:srgbClr val="00537B"/>
              </a:solidFill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3579223" y="2484977"/>
            <a:ext cx="17917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00537B"/>
                </a:solidFill>
              </a:rPr>
              <a:t>Avril 2020 Changement d’animateur </a:t>
            </a:r>
            <a:endParaRPr lang="fr-FR" dirty="0">
              <a:solidFill>
                <a:srgbClr val="00537B"/>
              </a:solidFill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6507483" y="4298815"/>
            <a:ext cx="1706878" cy="1021556"/>
          </a:xfrm>
          <a:prstGeom prst="roundRect">
            <a:avLst/>
          </a:prstGeom>
          <a:solidFill>
            <a:srgbClr val="FAB721"/>
          </a:solidFill>
          <a:ln>
            <a:solidFill>
              <a:srgbClr val="4CAFC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ln>
                  <a:solidFill>
                    <a:srgbClr val="4CAFC1"/>
                  </a:solidFill>
                </a:ln>
                <a:solidFill>
                  <a:srgbClr val="00537B"/>
                </a:solidFill>
              </a:rPr>
              <a:t>03/07/2020</a:t>
            </a:r>
          </a:p>
          <a:p>
            <a:pPr algn="ctr"/>
            <a:r>
              <a:rPr lang="fr-FR" dirty="0" smtClean="0">
                <a:ln>
                  <a:solidFill>
                    <a:srgbClr val="4CAFC1"/>
                  </a:solidFill>
                </a:ln>
                <a:solidFill>
                  <a:srgbClr val="00537B"/>
                </a:solidFill>
              </a:rPr>
              <a:t>COTECH HMUC Fouzon</a:t>
            </a:r>
            <a:endParaRPr lang="fr-FR" dirty="0">
              <a:ln>
                <a:solidFill>
                  <a:srgbClr val="4CAFC1"/>
                </a:solidFill>
              </a:ln>
              <a:solidFill>
                <a:srgbClr val="00537B"/>
              </a:solidFill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9372602" y="4284392"/>
            <a:ext cx="1706878" cy="1021556"/>
          </a:xfrm>
          <a:prstGeom prst="roundRect">
            <a:avLst/>
          </a:prstGeom>
          <a:solidFill>
            <a:srgbClr val="FAB721"/>
          </a:solidFill>
          <a:ln>
            <a:solidFill>
              <a:srgbClr val="4CAFC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mtClean="0">
                <a:ln>
                  <a:solidFill>
                    <a:srgbClr val="4CAFC1"/>
                  </a:solidFill>
                </a:ln>
                <a:solidFill>
                  <a:srgbClr val="00537B"/>
                </a:solidFill>
              </a:rPr>
              <a:t>25/11/2020</a:t>
            </a:r>
          </a:p>
          <a:p>
            <a:pPr algn="ctr"/>
            <a:r>
              <a:rPr lang="fr-FR" smtClean="0">
                <a:ln>
                  <a:solidFill>
                    <a:srgbClr val="4CAFC1"/>
                  </a:solidFill>
                </a:ln>
                <a:solidFill>
                  <a:srgbClr val="00537B"/>
                </a:solidFill>
              </a:rPr>
              <a:t>COTECH Anguille</a:t>
            </a:r>
            <a:endParaRPr lang="fr-FR" dirty="0">
              <a:ln>
                <a:solidFill>
                  <a:srgbClr val="4CAFC1"/>
                </a:solidFill>
              </a:ln>
              <a:solidFill>
                <a:srgbClr val="00537B"/>
              </a:solidFill>
            </a:endParaRPr>
          </a:p>
        </p:txBody>
      </p:sp>
      <p:sp>
        <p:nvSpPr>
          <p:cNvPr id="19" name="ZoneTexte 18"/>
          <p:cNvSpPr txBox="1"/>
          <p:nvPr/>
        </p:nvSpPr>
        <p:spPr>
          <a:xfrm>
            <a:off x="9938659" y="2270286"/>
            <a:ext cx="1826621" cy="1021556"/>
          </a:xfrm>
          <a:prstGeom prst="roundRect">
            <a:avLst/>
          </a:prstGeom>
          <a:solidFill>
            <a:srgbClr val="FAB721"/>
          </a:solidFill>
          <a:ln>
            <a:solidFill>
              <a:srgbClr val="4CAFC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ln>
                  <a:solidFill>
                    <a:srgbClr val="4CAFC1"/>
                  </a:solidFill>
                </a:ln>
                <a:solidFill>
                  <a:srgbClr val="00537B"/>
                </a:solidFill>
              </a:rPr>
              <a:t>17/12/2020</a:t>
            </a:r>
          </a:p>
          <a:p>
            <a:pPr algn="ctr"/>
            <a:r>
              <a:rPr lang="fr-FR" dirty="0" smtClean="0">
                <a:ln>
                  <a:solidFill>
                    <a:srgbClr val="4CAFC1"/>
                  </a:solidFill>
                </a:ln>
                <a:solidFill>
                  <a:srgbClr val="00537B"/>
                </a:solidFill>
              </a:rPr>
              <a:t>COTECH HMUC FOUZON</a:t>
            </a:r>
            <a:endParaRPr lang="fr-FR" dirty="0">
              <a:ln>
                <a:solidFill>
                  <a:srgbClr val="4CAFC1"/>
                </a:solidFill>
              </a:ln>
              <a:solidFill>
                <a:srgbClr val="00537B"/>
              </a:solidFill>
            </a:endParaRPr>
          </a:p>
        </p:txBody>
      </p:sp>
      <p:sp>
        <p:nvSpPr>
          <p:cNvPr id="20" name="ZoneTexte 19"/>
          <p:cNvSpPr txBox="1"/>
          <p:nvPr/>
        </p:nvSpPr>
        <p:spPr>
          <a:xfrm>
            <a:off x="5654044" y="2293761"/>
            <a:ext cx="1706878" cy="1021556"/>
          </a:xfrm>
          <a:prstGeom prst="roundRect">
            <a:avLst/>
          </a:prstGeom>
          <a:solidFill>
            <a:srgbClr val="FAB721"/>
          </a:solidFill>
          <a:ln>
            <a:solidFill>
              <a:srgbClr val="4CAFC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mtClean="0">
                <a:ln>
                  <a:solidFill>
                    <a:srgbClr val="4CAFC1"/>
                  </a:solidFill>
                </a:ln>
                <a:solidFill>
                  <a:srgbClr val="00537B"/>
                </a:solidFill>
              </a:rPr>
              <a:t>02/07/2020</a:t>
            </a:r>
            <a:endParaRPr lang="fr-FR" dirty="0" smtClean="0">
              <a:ln>
                <a:solidFill>
                  <a:srgbClr val="4CAFC1"/>
                </a:solidFill>
              </a:ln>
              <a:solidFill>
                <a:srgbClr val="00537B"/>
              </a:solidFill>
            </a:endParaRPr>
          </a:p>
          <a:p>
            <a:pPr algn="ctr"/>
            <a:r>
              <a:rPr lang="fr-FR" dirty="0" smtClean="0">
                <a:ln>
                  <a:solidFill>
                    <a:srgbClr val="4CAFC1"/>
                  </a:solidFill>
                </a:ln>
                <a:solidFill>
                  <a:srgbClr val="00537B"/>
                </a:solidFill>
              </a:rPr>
              <a:t>CAO Zones Humides</a:t>
            </a:r>
            <a:endParaRPr lang="fr-FR" dirty="0">
              <a:ln>
                <a:solidFill>
                  <a:srgbClr val="4CAFC1"/>
                </a:solidFill>
              </a:ln>
              <a:solidFill>
                <a:srgbClr val="00537B"/>
              </a:solidFill>
            </a:endParaRPr>
          </a:p>
        </p:txBody>
      </p:sp>
      <p:sp>
        <p:nvSpPr>
          <p:cNvPr id="21" name="ZoneTexte 20"/>
          <p:cNvSpPr txBox="1"/>
          <p:nvPr/>
        </p:nvSpPr>
        <p:spPr>
          <a:xfrm>
            <a:off x="4674329" y="3684028"/>
            <a:ext cx="19594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Mise en œuvre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80304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Moyens humains 1,41 ETP 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0,9394 ETP animateur, basé à Orléans </a:t>
            </a:r>
          </a:p>
          <a:p>
            <a:pPr marL="0" indent="0">
              <a:buNone/>
            </a:pPr>
            <a:endParaRPr lang="fr-FR" dirty="0" smtClean="0"/>
          </a:p>
          <a:p>
            <a:r>
              <a:rPr lang="fr-FR" dirty="0"/>
              <a:t>0,0619 </a:t>
            </a:r>
            <a:r>
              <a:rPr lang="fr-FR" dirty="0" smtClean="0"/>
              <a:t>ETP en appui administratif et financier</a:t>
            </a:r>
          </a:p>
          <a:p>
            <a:r>
              <a:rPr lang="fr-FR" dirty="0"/>
              <a:t>0,0788 ETP </a:t>
            </a:r>
            <a:r>
              <a:rPr lang="fr-FR" dirty="0" smtClean="0"/>
              <a:t> en appui renforcement des synergies</a:t>
            </a:r>
          </a:p>
          <a:p>
            <a:r>
              <a:rPr lang="fr-FR" dirty="0" smtClean="0"/>
              <a:t>0,0958 ETP en appui continuité écologique </a:t>
            </a:r>
          </a:p>
          <a:p>
            <a:r>
              <a:rPr lang="fr-FR" dirty="0" smtClean="0"/>
              <a:t>0,1053 ETP en appui SIG </a:t>
            </a:r>
          </a:p>
          <a:p>
            <a:r>
              <a:rPr lang="fr-FR" dirty="0" smtClean="0"/>
              <a:t>0,0977 ETP en appui assistance </a:t>
            </a:r>
          </a:p>
          <a:p>
            <a:r>
              <a:rPr lang="fr-FR" dirty="0" smtClean="0"/>
              <a:t>0,0263 ETP en appui communication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CLE - 26 avril 2021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27563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45965" y="4545013"/>
            <a:ext cx="2486025" cy="1628775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Animation / communication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38200" y="1340203"/>
            <a:ext cx="10515600" cy="4351338"/>
          </a:xfrm>
        </p:spPr>
        <p:txBody>
          <a:bodyPr/>
          <a:lstStyle/>
          <a:p>
            <a:r>
              <a:rPr lang="fr-FR" dirty="0" smtClean="0"/>
              <a:t>Participation à </a:t>
            </a:r>
            <a:r>
              <a:rPr lang="fr-FR" b="1" dirty="0" smtClean="0"/>
              <a:t>47 réunions </a:t>
            </a:r>
            <a:r>
              <a:rPr lang="fr-FR" dirty="0" smtClean="0"/>
              <a:t>organisé par l’EP Loire ou les partenaires (hors rdv et temps d’échanges bilatéraux)</a:t>
            </a:r>
          </a:p>
          <a:p>
            <a:pPr lvl="1"/>
            <a:r>
              <a:rPr lang="fr-FR" dirty="0" smtClean="0"/>
              <a:t>Dont 6 organisées par la cellule d’animation</a:t>
            </a:r>
          </a:p>
          <a:p>
            <a:pPr lvl="1"/>
            <a:endParaRPr lang="fr-FR" dirty="0"/>
          </a:p>
          <a:p>
            <a:r>
              <a:rPr lang="fr-FR" dirty="0" smtClean="0"/>
              <a:t>Gestion et alimentation du site internet du SAGE « </a:t>
            </a:r>
            <a:r>
              <a:rPr lang="fr-FR" dirty="0" smtClean="0">
                <a:solidFill>
                  <a:srgbClr val="FFC000"/>
                </a:solidFill>
              </a:rPr>
              <a:t>www.sage-cher-aval.fr</a:t>
            </a:r>
            <a:r>
              <a:rPr lang="fr-FR" dirty="0" smtClean="0"/>
              <a:t> » (Articles + Cartes interactives)</a:t>
            </a:r>
          </a:p>
          <a:p>
            <a:r>
              <a:rPr lang="fr-FR" dirty="0" smtClean="0"/>
              <a:t>Participation aux développements de </a:t>
            </a:r>
            <a:r>
              <a:rPr lang="fr-FR" b="1" dirty="0" err="1" smtClean="0"/>
              <a:t>CeRCLE</a:t>
            </a:r>
            <a:r>
              <a:rPr lang="fr-FR" dirty="0" smtClean="0"/>
              <a:t> (centre de Ressources à destination des membres des CLE des procédures SAGE portés par l’</a:t>
            </a:r>
            <a:r>
              <a:rPr lang="fr-FR" dirty="0" err="1" smtClean="0"/>
              <a:t>Etablissement</a:t>
            </a:r>
            <a:r>
              <a:rPr lang="fr-FR" dirty="0" smtClean="0"/>
              <a:t> public Loire 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CLE - 26 avril 2021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3687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280160" y="-222754"/>
            <a:ext cx="10239022" cy="1325563"/>
          </a:xfrm>
        </p:spPr>
        <p:txBody>
          <a:bodyPr/>
          <a:lstStyle/>
          <a:p>
            <a:r>
              <a:rPr lang="fr-FR" dirty="0" smtClean="0"/>
              <a:t>Réunions				</a:t>
            </a:r>
            <a:r>
              <a:rPr lang="fr-FR" dirty="0"/>
              <a:t> </a:t>
            </a:r>
            <a:r>
              <a:rPr lang="fr-FR" dirty="0" smtClean="0"/>
              <a:t>Temps </a:t>
            </a:r>
            <a:r>
              <a:rPr lang="fr-FR" dirty="0"/>
              <a:t>de travail 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CLE - 26 avril 2021</a:t>
            </a:r>
            <a:endParaRPr lang="fr-FR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74054" y="1492040"/>
            <a:ext cx="6498032" cy="3832941"/>
          </a:xfrm>
          <a:prstGeom prst="rect">
            <a:avLst/>
          </a:prstGeom>
          <a:ln w="38100" cap="sq">
            <a:solidFill>
              <a:srgbClr val="1888A6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955712"/>
            <a:ext cx="3948290" cy="2583190"/>
          </a:xfrm>
          <a:prstGeom prst="rect">
            <a:avLst/>
          </a:prstGeom>
          <a:ln w="38100" cap="sq">
            <a:solidFill>
              <a:srgbClr val="1888A6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3651009"/>
            <a:ext cx="3948290" cy="2419062"/>
          </a:xfrm>
          <a:prstGeom prst="rect">
            <a:avLst/>
          </a:prstGeom>
          <a:ln w="38100" cap="sq">
            <a:solidFill>
              <a:srgbClr val="1888A6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59535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Blanc">
      <a:dk1>
        <a:srgbClr val="FFFFFF"/>
      </a:dk1>
      <a:lt1>
        <a:sysClr val="window" lastClr="FFFFFF"/>
      </a:lt1>
      <a:dk2>
        <a:srgbClr val="FFFFFF"/>
      </a:dk2>
      <a:lt2>
        <a:srgbClr val="FFFFFF"/>
      </a:lt2>
      <a:accent1>
        <a:srgbClr val="FFFFFF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FFFFFF"/>
      </a:hlink>
      <a:folHlink>
        <a:srgbClr val="FFFFFF"/>
      </a:folHlink>
    </a:clrScheme>
    <a:fontScheme name="Personnalisé 2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646</TotalTime>
  <Words>1550</Words>
  <Application>Microsoft Office PowerPoint</Application>
  <PresentationFormat>Grand écran</PresentationFormat>
  <Paragraphs>327</Paragraphs>
  <Slides>43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43</vt:i4>
      </vt:variant>
    </vt:vector>
  </HeadingPairs>
  <TitlesOfParts>
    <vt:vector size="49" baseType="lpstr">
      <vt:lpstr>Arial</vt:lpstr>
      <vt:lpstr>Calibri</vt:lpstr>
      <vt:lpstr>Caviar Dreams</vt:lpstr>
      <vt:lpstr>Tahoma</vt:lpstr>
      <vt:lpstr>Times New Roman</vt:lpstr>
      <vt:lpstr>Thème Office</vt:lpstr>
      <vt:lpstr>Commission Locale de l’Eau</vt:lpstr>
      <vt:lpstr>Sommaire</vt:lpstr>
      <vt:lpstr>Situation du SAGE</vt:lpstr>
      <vt:lpstr>Rappel </vt:lpstr>
      <vt:lpstr>Bilan d’activités 2020</vt:lpstr>
      <vt:lpstr>État d’avancement 2020</vt:lpstr>
      <vt:lpstr>Moyens humains 1,41 ETP </vt:lpstr>
      <vt:lpstr>Animation / communication</vt:lpstr>
      <vt:lpstr>Réunions     Temps de travail </vt:lpstr>
      <vt:lpstr>A noter </vt:lpstr>
      <vt:lpstr>Bilan financier de l’animation </vt:lpstr>
      <vt:lpstr>Élection du Président </vt:lpstr>
      <vt:lpstr>Élection du ou des Vice-président(s) </vt:lpstr>
      <vt:lpstr>Élection des membres du Bureau</vt:lpstr>
      <vt:lpstr>Élections des référents contrats territoriaux </vt:lpstr>
      <vt:lpstr>Points divers </vt:lpstr>
      <vt:lpstr>Zones Humides </vt:lpstr>
      <vt:lpstr>SAGE Cher amont</vt:lpstr>
      <vt:lpstr>Objectif de la mission</vt:lpstr>
      <vt:lpstr>Planning et coûts : </vt:lpstr>
      <vt:lpstr>HMUC Fouzon et Cher </vt:lpstr>
      <vt:lpstr>Cadre de l’étude H.M.U.C. </vt:lpstr>
      <vt:lpstr>Méthodologie de l’étude </vt:lpstr>
      <vt:lpstr>Ouverture sur une étude HMUC à l’échelle du bassin du Cher </vt:lpstr>
      <vt:lpstr>Exploitation des potentialités en termes d’expansion de crues  Déclinaison opérationnelle sur le territoire du Sage du Cher amont et Cher aval  </vt:lpstr>
      <vt:lpstr>Connaissances sur le territoire </vt:lpstr>
      <vt:lpstr>Objet, calendrier et coûts de l’étude ZEC</vt:lpstr>
      <vt:lpstr>Analyse de la problématique des polluants émergents dans les eaux avec comme territoire d’étude le périmètre du SAGE Cher aval</vt:lpstr>
      <vt:lpstr>Objectif :</vt:lpstr>
      <vt:lpstr>Démarche :</vt:lpstr>
      <vt:lpstr>Point sur l’avancement</vt:lpstr>
      <vt:lpstr>En parallèle au stage</vt:lpstr>
      <vt:lpstr>Contrat Territorial « sur le Bassin du Modon » </vt:lpstr>
      <vt:lpstr>Le Syndicat Mixte des Bassins Versants du Mondon de la Tourment et de l’Indrois amont </vt:lpstr>
      <vt:lpstr>Les enjeux sur le Syndicat</vt:lpstr>
      <vt:lpstr>Les démarches déjà engagées sur le Modon</vt:lpstr>
      <vt:lpstr>Le Contrat Territorial « sur le Bassin du Modon »</vt:lpstr>
      <vt:lpstr>Les différentes actions </vt:lpstr>
      <vt:lpstr>Avis dématérialisé à réaliser</vt:lpstr>
      <vt:lpstr>Consultation sur les projets de SDAGE et de PGRI 2022-2027</vt:lpstr>
      <vt:lpstr>Calendrier sur la consultation </vt:lpstr>
      <vt:lpstr>Prochain Bureau et CLE </vt:lpstr>
      <vt:lpstr>SAVE THE DATE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Julien COLIN</dc:creator>
  <cp:lastModifiedBy>Julien COLIN</cp:lastModifiedBy>
  <cp:revision>78</cp:revision>
  <dcterms:created xsi:type="dcterms:W3CDTF">2019-09-05T09:09:03Z</dcterms:created>
  <dcterms:modified xsi:type="dcterms:W3CDTF">2021-04-20T10:20:45Z</dcterms:modified>
</cp:coreProperties>
</file>